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4FDB56C-EF20-4904-AE6C-067CFBBDEED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58A6FD5F-03D8-4984-8B6D-423345189A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ABD9FA37-8E94-4538-A66E-E6E2555A95E4}"/>
              </a:ext>
            </a:extLst>
          </p:cNvPr>
          <p:cNvSpPr>
            <a:spLocks noGrp="1"/>
          </p:cNvSpPr>
          <p:nvPr>
            <p:ph type="dt" sz="half" idx="10"/>
          </p:nvPr>
        </p:nvSpPr>
        <p:spPr/>
        <p:txBody>
          <a:bodyPr/>
          <a:lstStyle/>
          <a:p>
            <a:fld id="{A264BCD3-EEA7-4556-A99D-E29AAC65436F}" type="datetimeFigureOut">
              <a:rPr lang="zh-CN" altLang="en-US" smtClean="0"/>
              <a:t>2022/8/6</a:t>
            </a:fld>
            <a:endParaRPr lang="zh-CN" altLang="en-US"/>
          </a:p>
        </p:txBody>
      </p:sp>
      <p:sp>
        <p:nvSpPr>
          <p:cNvPr id="5" name="页脚占位符 4">
            <a:extLst>
              <a:ext uri="{FF2B5EF4-FFF2-40B4-BE49-F238E27FC236}">
                <a16:creationId xmlns="" xmlns:a16="http://schemas.microsoft.com/office/drawing/2014/main" id="{7AA7E045-CF10-4C0B-BD21-E597F5ED81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4E1F4AE-251B-45DA-9F71-2AC69244B930}"/>
              </a:ext>
            </a:extLst>
          </p:cNvPr>
          <p:cNvSpPr>
            <a:spLocks noGrp="1"/>
          </p:cNvSpPr>
          <p:nvPr>
            <p:ph type="sldNum" sz="quarter" idx="12"/>
          </p:nvPr>
        </p:nvSpPr>
        <p:spPr/>
        <p:txBody>
          <a:bodyPr/>
          <a:lstStyle/>
          <a:p>
            <a:fld id="{6C4873A0-D899-4601-8655-1978685C3AFD}" type="slidenum">
              <a:rPr lang="zh-CN" altLang="en-US" smtClean="0"/>
              <a:t>‹#›</a:t>
            </a:fld>
            <a:endParaRPr lang="zh-CN" altLang="en-US"/>
          </a:p>
        </p:txBody>
      </p:sp>
    </p:spTree>
    <p:extLst>
      <p:ext uri="{BB962C8B-B14F-4D97-AF65-F5344CB8AC3E}">
        <p14:creationId xmlns:p14="http://schemas.microsoft.com/office/powerpoint/2010/main" val="3392783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B20142-E955-4BC6-8DA2-45E2F4A6335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A0803AC3-2977-4D64-9CC9-E9A56A18B41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DFBCE3F8-13F0-4A53-9785-7BB6490305E5}"/>
              </a:ext>
            </a:extLst>
          </p:cNvPr>
          <p:cNvSpPr>
            <a:spLocks noGrp="1"/>
          </p:cNvSpPr>
          <p:nvPr>
            <p:ph type="dt" sz="half" idx="10"/>
          </p:nvPr>
        </p:nvSpPr>
        <p:spPr/>
        <p:txBody>
          <a:bodyPr/>
          <a:lstStyle/>
          <a:p>
            <a:fld id="{A264BCD3-EEA7-4556-A99D-E29AAC65436F}" type="datetimeFigureOut">
              <a:rPr lang="zh-CN" altLang="en-US" smtClean="0"/>
              <a:t>2022/8/6</a:t>
            </a:fld>
            <a:endParaRPr lang="zh-CN" altLang="en-US"/>
          </a:p>
        </p:txBody>
      </p:sp>
      <p:sp>
        <p:nvSpPr>
          <p:cNvPr id="5" name="页脚占位符 4">
            <a:extLst>
              <a:ext uri="{FF2B5EF4-FFF2-40B4-BE49-F238E27FC236}">
                <a16:creationId xmlns="" xmlns:a16="http://schemas.microsoft.com/office/drawing/2014/main" id="{C44FA2C1-9CAB-491F-BAF1-EF2CF815C34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D92C64C-F0D3-4F55-93AE-E498B49A11E9}"/>
              </a:ext>
            </a:extLst>
          </p:cNvPr>
          <p:cNvSpPr>
            <a:spLocks noGrp="1"/>
          </p:cNvSpPr>
          <p:nvPr>
            <p:ph type="sldNum" sz="quarter" idx="12"/>
          </p:nvPr>
        </p:nvSpPr>
        <p:spPr/>
        <p:txBody>
          <a:bodyPr/>
          <a:lstStyle/>
          <a:p>
            <a:fld id="{6C4873A0-D899-4601-8655-1978685C3AFD}" type="slidenum">
              <a:rPr lang="zh-CN" altLang="en-US" smtClean="0"/>
              <a:t>‹#›</a:t>
            </a:fld>
            <a:endParaRPr lang="zh-CN" altLang="en-US"/>
          </a:p>
        </p:txBody>
      </p:sp>
    </p:spTree>
    <p:extLst>
      <p:ext uri="{BB962C8B-B14F-4D97-AF65-F5344CB8AC3E}">
        <p14:creationId xmlns:p14="http://schemas.microsoft.com/office/powerpoint/2010/main" val="361876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12292D7-DFF6-44D6-B8AC-7EDB6B16FE0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8173CAD2-62D3-4326-8B77-6E801885BE9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4607951-D4B4-49AA-82E3-BEF9F395579A}"/>
              </a:ext>
            </a:extLst>
          </p:cNvPr>
          <p:cNvSpPr>
            <a:spLocks noGrp="1"/>
          </p:cNvSpPr>
          <p:nvPr>
            <p:ph type="dt" sz="half" idx="10"/>
          </p:nvPr>
        </p:nvSpPr>
        <p:spPr/>
        <p:txBody>
          <a:bodyPr/>
          <a:lstStyle/>
          <a:p>
            <a:fld id="{A264BCD3-EEA7-4556-A99D-E29AAC65436F}" type="datetimeFigureOut">
              <a:rPr lang="zh-CN" altLang="en-US" smtClean="0"/>
              <a:t>2022/8/6</a:t>
            </a:fld>
            <a:endParaRPr lang="zh-CN" altLang="en-US"/>
          </a:p>
        </p:txBody>
      </p:sp>
      <p:sp>
        <p:nvSpPr>
          <p:cNvPr id="5" name="页脚占位符 4">
            <a:extLst>
              <a:ext uri="{FF2B5EF4-FFF2-40B4-BE49-F238E27FC236}">
                <a16:creationId xmlns="" xmlns:a16="http://schemas.microsoft.com/office/drawing/2014/main" id="{895AA70B-4A21-4523-82F9-29C6D9E76D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25E8420-B088-4F62-A63C-598DB1D74112}"/>
              </a:ext>
            </a:extLst>
          </p:cNvPr>
          <p:cNvSpPr>
            <a:spLocks noGrp="1"/>
          </p:cNvSpPr>
          <p:nvPr>
            <p:ph type="sldNum" sz="quarter" idx="12"/>
          </p:nvPr>
        </p:nvSpPr>
        <p:spPr/>
        <p:txBody>
          <a:bodyPr/>
          <a:lstStyle/>
          <a:p>
            <a:fld id="{6C4873A0-D899-4601-8655-1978685C3AFD}" type="slidenum">
              <a:rPr lang="zh-CN" altLang="en-US" smtClean="0"/>
              <a:t>‹#›</a:t>
            </a:fld>
            <a:endParaRPr lang="zh-CN" altLang="en-US"/>
          </a:p>
        </p:txBody>
      </p:sp>
    </p:spTree>
    <p:extLst>
      <p:ext uri="{BB962C8B-B14F-4D97-AF65-F5344CB8AC3E}">
        <p14:creationId xmlns:p14="http://schemas.microsoft.com/office/powerpoint/2010/main" val="144548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53837CC-08B4-4D8B-B426-48CF279C8A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9A0D1A9C-1ABC-425C-AE83-BB9A9E932A4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5298032-9B83-4502-90BE-39473500C075}"/>
              </a:ext>
            </a:extLst>
          </p:cNvPr>
          <p:cNvSpPr>
            <a:spLocks noGrp="1"/>
          </p:cNvSpPr>
          <p:nvPr>
            <p:ph type="dt" sz="half" idx="10"/>
          </p:nvPr>
        </p:nvSpPr>
        <p:spPr/>
        <p:txBody>
          <a:bodyPr/>
          <a:lstStyle/>
          <a:p>
            <a:fld id="{A264BCD3-EEA7-4556-A99D-E29AAC65436F}" type="datetimeFigureOut">
              <a:rPr lang="zh-CN" altLang="en-US" smtClean="0"/>
              <a:t>2022/8/6</a:t>
            </a:fld>
            <a:endParaRPr lang="zh-CN" altLang="en-US"/>
          </a:p>
        </p:txBody>
      </p:sp>
      <p:sp>
        <p:nvSpPr>
          <p:cNvPr id="5" name="页脚占位符 4">
            <a:extLst>
              <a:ext uri="{FF2B5EF4-FFF2-40B4-BE49-F238E27FC236}">
                <a16:creationId xmlns="" xmlns:a16="http://schemas.microsoft.com/office/drawing/2014/main" id="{C0F91FB5-413C-40EF-AFFD-06BA5AECF7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703123F-E635-44DB-BE01-FED60DCC5797}"/>
              </a:ext>
            </a:extLst>
          </p:cNvPr>
          <p:cNvSpPr>
            <a:spLocks noGrp="1"/>
          </p:cNvSpPr>
          <p:nvPr>
            <p:ph type="sldNum" sz="quarter" idx="12"/>
          </p:nvPr>
        </p:nvSpPr>
        <p:spPr/>
        <p:txBody>
          <a:bodyPr/>
          <a:lstStyle/>
          <a:p>
            <a:fld id="{6C4873A0-D899-4601-8655-1978685C3AFD}" type="slidenum">
              <a:rPr lang="zh-CN" altLang="en-US" smtClean="0"/>
              <a:t>‹#›</a:t>
            </a:fld>
            <a:endParaRPr lang="zh-CN" altLang="en-US"/>
          </a:p>
        </p:txBody>
      </p:sp>
    </p:spTree>
    <p:extLst>
      <p:ext uri="{BB962C8B-B14F-4D97-AF65-F5344CB8AC3E}">
        <p14:creationId xmlns:p14="http://schemas.microsoft.com/office/powerpoint/2010/main" val="356819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592AB59-5507-4E0F-A8DC-3388696B4EC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3A9D2E9C-C63A-4D99-872D-1CFCD22988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02DD2204-4E10-4B86-9A48-C39510B27F52}"/>
              </a:ext>
            </a:extLst>
          </p:cNvPr>
          <p:cNvSpPr>
            <a:spLocks noGrp="1"/>
          </p:cNvSpPr>
          <p:nvPr>
            <p:ph type="dt" sz="half" idx="10"/>
          </p:nvPr>
        </p:nvSpPr>
        <p:spPr/>
        <p:txBody>
          <a:bodyPr/>
          <a:lstStyle/>
          <a:p>
            <a:fld id="{A264BCD3-EEA7-4556-A99D-E29AAC65436F}" type="datetimeFigureOut">
              <a:rPr lang="zh-CN" altLang="en-US" smtClean="0"/>
              <a:t>2022/8/6</a:t>
            </a:fld>
            <a:endParaRPr lang="zh-CN" altLang="en-US"/>
          </a:p>
        </p:txBody>
      </p:sp>
      <p:sp>
        <p:nvSpPr>
          <p:cNvPr id="5" name="页脚占位符 4">
            <a:extLst>
              <a:ext uri="{FF2B5EF4-FFF2-40B4-BE49-F238E27FC236}">
                <a16:creationId xmlns="" xmlns:a16="http://schemas.microsoft.com/office/drawing/2014/main" id="{6A4B7855-E82C-4B28-A17B-3DCB9CC7330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05D00F8-3E91-48CB-BF74-57A161701736}"/>
              </a:ext>
            </a:extLst>
          </p:cNvPr>
          <p:cNvSpPr>
            <a:spLocks noGrp="1"/>
          </p:cNvSpPr>
          <p:nvPr>
            <p:ph type="sldNum" sz="quarter" idx="12"/>
          </p:nvPr>
        </p:nvSpPr>
        <p:spPr/>
        <p:txBody>
          <a:bodyPr/>
          <a:lstStyle/>
          <a:p>
            <a:fld id="{6C4873A0-D899-4601-8655-1978685C3AFD}" type="slidenum">
              <a:rPr lang="zh-CN" altLang="en-US" smtClean="0"/>
              <a:t>‹#›</a:t>
            </a:fld>
            <a:endParaRPr lang="zh-CN" altLang="en-US"/>
          </a:p>
        </p:txBody>
      </p:sp>
    </p:spTree>
    <p:extLst>
      <p:ext uri="{BB962C8B-B14F-4D97-AF65-F5344CB8AC3E}">
        <p14:creationId xmlns:p14="http://schemas.microsoft.com/office/powerpoint/2010/main" val="49867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F7755A8-8AD4-4E45-9153-1A850BD5B6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8FF1BE6-99EC-493B-A53D-6715B4FA284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D2F0336F-D6B7-487B-985A-4017BF7A303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68F236A3-350B-45C5-BB7F-3FB95E528BEE}"/>
              </a:ext>
            </a:extLst>
          </p:cNvPr>
          <p:cNvSpPr>
            <a:spLocks noGrp="1"/>
          </p:cNvSpPr>
          <p:nvPr>
            <p:ph type="dt" sz="half" idx="10"/>
          </p:nvPr>
        </p:nvSpPr>
        <p:spPr/>
        <p:txBody>
          <a:bodyPr/>
          <a:lstStyle/>
          <a:p>
            <a:fld id="{A264BCD3-EEA7-4556-A99D-E29AAC65436F}" type="datetimeFigureOut">
              <a:rPr lang="zh-CN" altLang="en-US" smtClean="0"/>
              <a:t>2022/8/6</a:t>
            </a:fld>
            <a:endParaRPr lang="zh-CN" altLang="en-US"/>
          </a:p>
        </p:txBody>
      </p:sp>
      <p:sp>
        <p:nvSpPr>
          <p:cNvPr id="6" name="页脚占位符 5">
            <a:extLst>
              <a:ext uri="{FF2B5EF4-FFF2-40B4-BE49-F238E27FC236}">
                <a16:creationId xmlns="" xmlns:a16="http://schemas.microsoft.com/office/drawing/2014/main" id="{5E212052-07CA-4B03-8962-7D22C3BF134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5AC388F-2C40-4C9F-A1AC-EC9E85AEF695}"/>
              </a:ext>
            </a:extLst>
          </p:cNvPr>
          <p:cNvSpPr>
            <a:spLocks noGrp="1"/>
          </p:cNvSpPr>
          <p:nvPr>
            <p:ph type="sldNum" sz="quarter" idx="12"/>
          </p:nvPr>
        </p:nvSpPr>
        <p:spPr/>
        <p:txBody>
          <a:bodyPr/>
          <a:lstStyle/>
          <a:p>
            <a:fld id="{6C4873A0-D899-4601-8655-1978685C3AFD}" type="slidenum">
              <a:rPr lang="zh-CN" altLang="en-US" smtClean="0"/>
              <a:t>‹#›</a:t>
            </a:fld>
            <a:endParaRPr lang="zh-CN" altLang="en-US"/>
          </a:p>
        </p:txBody>
      </p:sp>
    </p:spTree>
    <p:extLst>
      <p:ext uri="{BB962C8B-B14F-4D97-AF65-F5344CB8AC3E}">
        <p14:creationId xmlns:p14="http://schemas.microsoft.com/office/powerpoint/2010/main" val="268895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28B4ED0-8D02-4A29-9A65-40FCCFFF76F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476C1067-02AD-432C-82B2-0238DA6FB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A09AFCDA-BCF4-4CB5-A6A2-624B7980331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4C26EDB4-5ADE-4C2A-BBF2-A2A141369D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354C3B9A-B1C6-4C54-95DF-25DB79863D8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DFE00D2C-15DA-4A74-87FA-47E226FF46A3}"/>
              </a:ext>
            </a:extLst>
          </p:cNvPr>
          <p:cNvSpPr>
            <a:spLocks noGrp="1"/>
          </p:cNvSpPr>
          <p:nvPr>
            <p:ph type="dt" sz="half" idx="10"/>
          </p:nvPr>
        </p:nvSpPr>
        <p:spPr/>
        <p:txBody>
          <a:bodyPr/>
          <a:lstStyle/>
          <a:p>
            <a:fld id="{A264BCD3-EEA7-4556-A99D-E29AAC65436F}" type="datetimeFigureOut">
              <a:rPr lang="zh-CN" altLang="en-US" smtClean="0"/>
              <a:t>2022/8/6</a:t>
            </a:fld>
            <a:endParaRPr lang="zh-CN" altLang="en-US"/>
          </a:p>
        </p:txBody>
      </p:sp>
      <p:sp>
        <p:nvSpPr>
          <p:cNvPr id="8" name="页脚占位符 7">
            <a:extLst>
              <a:ext uri="{FF2B5EF4-FFF2-40B4-BE49-F238E27FC236}">
                <a16:creationId xmlns="" xmlns:a16="http://schemas.microsoft.com/office/drawing/2014/main" id="{207CEF2B-CDBC-4BE1-BDCB-EF35B692990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BA907A61-BA6D-4374-9E9F-87201D4BB786}"/>
              </a:ext>
            </a:extLst>
          </p:cNvPr>
          <p:cNvSpPr>
            <a:spLocks noGrp="1"/>
          </p:cNvSpPr>
          <p:nvPr>
            <p:ph type="sldNum" sz="quarter" idx="12"/>
          </p:nvPr>
        </p:nvSpPr>
        <p:spPr/>
        <p:txBody>
          <a:bodyPr/>
          <a:lstStyle/>
          <a:p>
            <a:fld id="{6C4873A0-D899-4601-8655-1978685C3AFD}" type="slidenum">
              <a:rPr lang="zh-CN" altLang="en-US" smtClean="0"/>
              <a:t>‹#›</a:t>
            </a:fld>
            <a:endParaRPr lang="zh-CN" altLang="en-US"/>
          </a:p>
        </p:txBody>
      </p:sp>
    </p:spTree>
    <p:extLst>
      <p:ext uri="{BB962C8B-B14F-4D97-AF65-F5344CB8AC3E}">
        <p14:creationId xmlns:p14="http://schemas.microsoft.com/office/powerpoint/2010/main" val="159654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181EC42-9E19-4A83-BE61-E3B683059D8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015842A9-F8B0-48D7-9B19-134C4BD7D736}"/>
              </a:ext>
            </a:extLst>
          </p:cNvPr>
          <p:cNvSpPr>
            <a:spLocks noGrp="1"/>
          </p:cNvSpPr>
          <p:nvPr>
            <p:ph type="dt" sz="half" idx="10"/>
          </p:nvPr>
        </p:nvSpPr>
        <p:spPr/>
        <p:txBody>
          <a:bodyPr/>
          <a:lstStyle/>
          <a:p>
            <a:fld id="{A264BCD3-EEA7-4556-A99D-E29AAC65436F}" type="datetimeFigureOut">
              <a:rPr lang="zh-CN" altLang="en-US" smtClean="0"/>
              <a:t>2022/8/6</a:t>
            </a:fld>
            <a:endParaRPr lang="zh-CN" altLang="en-US"/>
          </a:p>
        </p:txBody>
      </p:sp>
      <p:sp>
        <p:nvSpPr>
          <p:cNvPr id="4" name="页脚占位符 3">
            <a:extLst>
              <a:ext uri="{FF2B5EF4-FFF2-40B4-BE49-F238E27FC236}">
                <a16:creationId xmlns="" xmlns:a16="http://schemas.microsoft.com/office/drawing/2014/main" id="{26C65960-3BEB-4E03-B5D1-05C1FB85E3F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C79C8005-80E2-4730-B2C1-07C3818FD3A8}"/>
              </a:ext>
            </a:extLst>
          </p:cNvPr>
          <p:cNvSpPr>
            <a:spLocks noGrp="1"/>
          </p:cNvSpPr>
          <p:nvPr>
            <p:ph type="sldNum" sz="quarter" idx="12"/>
          </p:nvPr>
        </p:nvSpPr>
        <p:spPr/>
        <p:txBody>
          <a:bodyPr/>
          <a:lstStyle/>
          <a:p>
            <a:fld id="{6C4873A0-D899-4601-8655-1978685C3AFD}" type="slidenum">
              <a:rPr lang="zh-CN" altLang="en-US" smtClean="0"/>
              <a:t>‹#›</a:t>
            </a:fld>
            <a:endParaRPr lang="zh-CN" altLang="en-US"/>
          </a:p>
        </p:txBody>
      </p:sp>
    </p:spTree>
    <p:extLst>
      <p:ext uri="{BB962C8B-B14F-4D97-AF65-F5344CB8AC3E}">
        <p14:creationId xmlns:p14="http://schemas.microsoft.com/office/powerpoint/2010/main" val="4102579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343BA4A9-4964-42E9-86BD-8046D3594E1F}"/>
              </a:ext>
            </a:extLst>
          </p:cNvPr>
          <p:cNvSpPr>
            <a:spLocks noGrp="1"/>
          </p:cNvSpPr>
          <p:nvPr>
            <p:ph type="dt" sz="half" idx="10"/>
          </p:nvPr>
        </p:nvSpPr>
        <p:spPr/>
        <p:txBody>
          <a:bodyPr/>
          <a:lstStyle/>
          <a:p>
            <a:fld id="{A264BCD3-EEA7-4556-A99D-E29AAC65436F}" type="datetimeFigureOut">
              <a:rPr lang="zh-CN" altLang="en-US" smtClean="0"/>
              <a:t>2022/8/6</a:t>
            </a:fld>
            <a:endParaRPr lang="zh-CN" altLang="en-US"/>
          </a:p>
        </p:txBody>
      </p:sp>
      <p:sp>
        <p:nvSpPr>
          <p:cNvPr id="3" name="页脚占位符 2">
            <a:extLst>
              <a:ext uri="{FF2B5EF4-FFF2-40B4-BE49-F238E27FC236}">
                <a16:creationId xmlns="" xmlns:a16="http://schemas.microsoft.com/office/drawing/2014/main" id="{6D1D4C33-F2E0-43C3-86BC-05E9BB0B832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19266E12-B95E-43B7-862E-4914D512B46C}"/>
              </a:ext>
            </a:extLst>
          </p:cNvPr>
          <p:cNvSpPr>
            <a:spLocks noGrp="1"/>
          </p:cNvSpPr>
          <p:nvPr>
            <p:ph type="sldNum" sz="quarter" idx="12"/>
          </p:nvPr>
        </p:nvSpPr>
        <p:spPr/>
        <p:txBody>
          <a:bodyPr/>
          <a:lstStyle/>
          <a:p>
            <a:fld id="{6C4873A0-D899-4601-8655-1978685C3AFD}" type="slidenum">
              <a:rPr lang="zh-CN" altLang="en-US" smtClean="0"/>
              <a:t>‹#›</a:t>
            </a:fld>
            <a:endParaRPr lang="zh-CN" altLang="en-US"/>
          </a:p>
        </p:txBody>
      </p:sp>
    </p:spTree>
    <p:extLst>
      <p:ext uri="{BB962C8B-B14F-4D97-AF65-F5344CB8AC3E}">
        <p14:creationId xmlns:p14="http://schemas.microsoft.com/office/powerpoint/2010/main" val="44442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253EC42-1E4B-46F8-99EC-B81136D1841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93A8C768-FBBA-42E6-AA56-C56960608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20C7B943-9D98-42FE-886B-18D7A7222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C16BE9A3-94EA-4EC0-9773-62DD8AD8E48D}"/>
              </a:ext>
            </a:extLst>
          </p:cNvPr>
          <p:cNvSpPr>
            <a:spLocks noGrp="1"/>
          </p:cNvSpPr>
          <p:nvPr>
            <p:ph type="dt" sz="half" idx="10"/>
          </p:nvPr>
        </p:nvSpPr>
        <p:spPr/>
        <p:txBody>
          <a:bodyPr/>
          <a:lstStyle/>
          <a:p>
            <a:fld id="{A264BCD3-EEA7-4556-A99D-E29AAC65436F}" type="datetimeFigureOut">
              <a:rPr lang="zh-CN" altLang="en-US" smtClean="0"/>
              <a:t>2022/8/6</a:t>
            </a:fld>
            <a:endParaRPr lang="zh-CN" altLang="en-US"/>
          </a:p>
        </p:txBody>
      </p:sp>
      <p:sp>
        <p:nvSpPr>
          <p:cNvPr id="6" name="页脚占位符 5">
            <a:extLst>
              <a:ext uri="{FF2B5EF4-FFF2-40B4-BE49-F238E27FC236}">
                <a16:creationId xmlns="" xmlns:a16="http://schemas.microsoft.com/office/drawing/2014/main" id="{0D83649C-84AA-45CC-B5BC-D6192BC4964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102D6F39-7F9B-41FF-9C8E-595BB93F64BF}"/>
              </a:ext>
            </a:extLst>
          </p:cNvPr>
          <p:cNvSpPr>
            <a:spLocks noGrp="1"/>
          </p:cNvSpPr>
          <p:nvPr>
            <p:ph type="sldNum" sz="quarter" idx="12"/>
          </p:nvPr>
        </p:nvSpPr>
        <p:spPr/>
        <p:txBody>
          <a:bodyPr/>
          <a:lstStyle/>
          <a:p>
            <a:fld id="{6C4873A0-D899-4601-8655-1978685C3AFD}" type="slidenum">
              <a:rPr lang="zh-CN" altLang="en-US" smtClean="0"/>
              <a:t>‹#›</a:t>
            </a:fld>
            <a:endParaRPr lang="zh-CN" altLang="en-US"/>
          </a:p>
        </p:txBody>
      </p:sp>
    </p:spTree>
    <p:extLst>
      <p:ext uri="{BB962C8B-B14F-4D97-AF65-F5344CB8AC3E}">
        <p14:creationId xmlns:p14="http://schemas.microsoft.com/office/powerpoint/2010/main" val="349374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3A7C9DB-ABE4-4AD1-A14E-2722D2E7814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7D83A5D9-3E6B-44DE-9F18-327F6F4CE0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3EB220EB-8DBA-494C-9073-0F25FDE75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E495C9A7-07F8-474E-8C21-452580BCB86F}"/>
              </a:ext>
            </a:extLst>
          </p:cNvPr>
          <p:cNvSpPr>
            <a:spLocks noGrp="1"/>
          </p:cNvSpPr>
          <p:nvPr>
            <p:ph type="dt" sz="half" idx="10"/>
          </p:nvPr>
        </p:nvSpPr>
        <p:spPr/>
        <p:txBody>
          <a:bodyPr/>
          <a:lstStyle/>
          <a:p>
            <a:fld id="{A264BCD3-EEA7-4556-A99D-E29AAC65436F}" type="datetimeFigureOut">
              <a:rPr lang="zh-CN" altLang="en-US" smtClean="0"/>
              <a:t>2022/8/6</a:t>
            </a:fld>
            <a:endParaRPr lang="zh-CN" altLang="en-US"/>
          </a:p>
        </p:txBody>
      </p:sp>
      <p:sp>
        <p:nvSpPr>
          <p:cNvPr id="6" name="页脚占位符 5">
            <a:extLst>
              <a:ext uri="{FF2B5EF4-FFF2-40B4-BE49-F238E27FC236}">
                <a16:creationId xmlns="" xmlns:a16="http://schemas.microsoft.com/office/drawing/2014/main" id="{41A54AD6-B38C-4C3F-90BF-605FC9FF5A1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24B3DF66-1593-4F28-BFB3-EE5BF8AF2B5C}"/>
              </a:ext>
            </a:extLst>
          </p:cNvPr>
          <p:cNvSpPr>
            <a:spLocks noGrp="1"/>
          </p:cNvSpPr>
          <p:nvPr>
            <p:ph type="sldNum" sz="quarter" idx="12"/>
          </p:nvPr>
        </p:nvSpPr>
        <p:spPr/>
        <p:txBody>
          <a:bodyPr/>
          <a:lstStyle/>
          <a:p>
            <a:fld id="{6C4873A0-D899-4601-8655-1978685C3AFD}" type="slidenum">
              <a:rPr lang="zh-CN" altLang="en-US" smtClean="0"/>
              <a:t>‹#›</a:t>
            </a:fld>
            <a:endParaRPr lang="zh-CN" altLang="en-US"/>
          </a:p>
        </p:txBody>
      </p:sp>
    </p:spTree>
    <p:extLst>
      <p:ext uri="{BB962C8B-B14F-4D97-AF65-F5344CB8AC3E}">
        <p14:creationId xmlns:p14="http://schemas.microsoft.com/office/powerpoint/2010/main" val="38759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866320FD-00E3-47B5-B191-88285D9E1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53FAF2D3-C957-498A-9924-34A897E73A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7BC953C-4DDA-47E0-B143-E2580EC0BA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4BCD3-EEA7-4556-A99D-E29AAC65436F}" type="datetimeFigureOut">
              <a:rPr lang="zh-CN" altLang="en-US" smtClean="0"/>
              <a:t>2022/8/6</a:t>
            </a:fld>
            <a:endParaRPr lang="zh-CN" altLang="en-US"/>
          </a:p>
        </p:txBody>
      </p:sp>
      <p:sp>
        <p:nvSpPr>
          <p:cNvPr id="5" name="页脚占位符 4">
            <a:extLst>
              <a:ext uri="{FF2B5EF4-FFF2-40B4-BE49-F238E27FC236}">
                <a16:creationId xmlns="" xmlns:a16="http://schemas.microsoft.com/office/drawing/2014/main" id="{4CE5E86A-2540-4A8A-AAED-BFA8D9D5AB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DF2E2DD8-314F-43BB-82CD-E7245EE3E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873A0-D899-4601-8655-1978685C3AFD}" type="slidenum">
              <a:rPr lang="zh-CN" altLang="en-US" smtClean="0"/>
              <a:t>‹#›</a:t>
            </a:fld>
            <a:endParaRPr lang="zh-CN" altLang="en-US"/>
          </a:p>
        </p:txBody>
      </p:sp>
    </p:spTree>
    <p:extLst>
      <p:ext uri="{BB962C8B-B14F-4D97-AF65-F5344CB8AC3E}">
        <p14:creationId xmlns:p14="http://schemas.microsoft.com/office/powerpoint/2010/main" val="121055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61332D7C-29CF-46CE-A662-18945D0DE6B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22514" y="3638510"/>
            <a:ext cx="12691872" cy="3327767"/>
          </a:xfrm>
          <a:prstGeom prst="rect">
            <a:avLst/>
          </a:prstGeom>
          <a:noFill/>
          <a:ln>
            <a:noFill/>
          </a:ln>
        </p:spPr>
      </p:pic>
      <p:pic>
        <p:nvPicPr>
          <p:cNvPr id="8" name="图片 7">
            <a:extLst>
              <a:ext uri="{FF2B5EF4-FFF2-40B4-BE49-F238E27FC236}">
                <a16:creationId xmlns="" xmlns:a16="http://schemas.microsoft.com/office/drawing/2014/main" id="{7E6F08C2-26D4-4BCA-BF6A-A1E48B00B03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6406" y1="16719" x2="36719" y2="20469"/>
                        <a14:foregroundMark x1="34531" y1="17813" x2="36719" y2="18125"/>
                        <a14:foregroundMark x1="43750" y1="11094" x2="42656" y2="14063"/>
                        <a14:foregroundMark x1="49375" y1="12969" x2="51250" y2="15625"/>
                        <a14:foregroundMark x1="58594" y1="13438" x2="56875" y2="15625"/>
                        <a14:foregroundMark x1="64531" y1="18125" x2="65313" y2="16406"/>
                        <a14:foregroundMark x1="64219" y1="22969" x2="40156" y2="20313"/>
                        <a14:foregroundMark x1="40156" y1="20313" x2="30469" y2="42656"/>
                        <a14:foregroundMark x1="30469" y1="42656" x2="49063" y2="56563"/>
                        <a14:foregroundMark x1="49063" y1="56563" x2="70313" y2="46094"/>
                        <a14:foregroundMark x1="70313" y1="46094" x2="48438" y2="53125"/>
                        <a14:foregroundMark x1="48438" y1="53125" x2="42656" y2="30000"/>
                        <a14:foregroundMark x1="42656" y1="30000" x2="66563" y2="24531"/>
                        <a14:foregroundMark x1="66563" y1="24531" x2="50625" y2="42656"/>
                        <a14:foregroundMark x1="50625" y1="42656" x2="51406" y2="70781"/>
                        <a14:foregroundMark x1="51406" y1="70781" x2="29219" y2="77500"/>
                        <a14:foregroundMark x1="29219" y1="77500" x2="55469" y2="80156"/>
                        <a14:foregroundMark x1="55469" y1="80156" x2="31563" y2="71563"/>
                        <a14:foregroundMark x1="31563" y1="71563" x2="58750" y2="73281"/>
                        <a14:foregroundMark x1="58750" y1="73281" x2="34219" y2="70469"/>
                        <a14:foregroundMark x1="34219" y1="70469" x2="31875" y2="72031"/>
                        <a14:foregroundMark x1="89531" y1="46406" x2="89531" y2="46406"/>
                        <a14:foregroundMark x1="31875" y1="69063" x2="61875" y2="76250"/>
                        <a14:foregroundMark x1="61875" y1="76250" x2="34688" y2="82656"/>
                        <a14:foregroundMark x1="34688" y1="82656" x2="57344" y2="78125"/>
                        <a14:foregroundMark x1="57344" y1="78125" x2="50469" y2="71250"/>
                        <a14:foregroundMark x1="36406" y1="21094" x2="36406" y2="21094"/>
                        <a14:foregroundMark x1="72344" y1="34844" x2="72813" y2="38281"/>
                        <a14:foregroundMark x1="67188" y1="36719" x2="70156" y2="43750"/>
                        <a14:foregroundMark x1="32344" y1="68750" x2="44844" y2="68750"/>
                        <a14:foregroundMark x1="72344" y1="32344" x2="69375" y2="44219"/>
                        <a14:foregroundMark x1="71719" y1="79844" x2="45313" y2="80625"/>
                        <a14:foregroundMark x1="45313" y1="80625" x2="33438" y2="69375"/>
                        <a14:foregroundMark x1="30469" y1="77188" x2="27500" y2="82344"/>
                        <a14:foregroundMark x1="33438" y1="67500" x2="35313" y2="67500"/>
                        <a14:foregroundMark x1="74219" y1="77656" x2="71719" y2="78281"/>
                        <a14:foregroundMark x1="73906" y1="78750" x2="76875" y2="81250"/>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8881" y="-114978"/>
            <a:ext cx="1797759" cy="1797759"/>
          </a:xfrm>
          <a:prstGeom prst="rect">
            <a:avLst/>
          </a:prstGeom>
        </p:spPr>
      </p:pic>
      <p:sp>
        <p:nvSpPr>
          <p:cNvPr id="2" name="矩形 1"/>
          <p:cNvSpPr/>
          <p:nvPr/>
        </p:nvSpPr>
        <p:spPr>
          <a:xfrm>
            <a:off x="1042706" y="1405823"/>
            <a:ext cx="10161431" cy="1754326"/>
          </a:xfrm>
          <a:prstGeom prst="rect">
            <a:avLst/>
          </a:prstGeom>
        </p:spPr>
        <p:txBody>
          <a:bodyPr wrap="square">
            <a:spAutoFit/>
          </a:bodyPr>
          <a:lstStyle/>
          <a:p>
            <a:pPr algn="ctr">
              <a:lnSpc>
                <a:spcPct val="150000"/>
              </a:lnSpc>
            </a:pPr>
            <a:r>
              <a:rPr lang="zh-CN" altLang="zh-CN" sz="3600" dirty="0">
                <a:latin typeface="黑体" panose="02010609060101010101" pitchFamily="49" charset="-122"/>
                <a:ea typeface="黑体" panose="02010609060101010101" pitchFamily="49" charset="-122"/>
              </a:rPr>
              <a:t>成人可逆性胼胝体压部病变综合征与胼胝体压部急性脑梗死的临床及</a:t>
            </a:r>
            <a:r>
              <a:rPr lang="en-US" altLang="zh-CN" sz="3600" dirty="0">
                <a:latin typeface="黑体" panose="02010609060101010101" pitchFamily="49" charset="-122"/>
                <a:ea typeface="黑体" panose="02010609060101010101" pitchFamily="49" charset="-122"/>
              </a:rPr>
              <a:t>MRI</a:t>
            </a:r>
            <a:r>
              <a:rPr lang="zh-CN" altLang="zh-CN" sz="3600" dirty="0">
                <a:latin typeface="黑体" panose="02010609060101010101" pitchFamily="49" charset="-122"/>
                <a:ea typeface="黑体" panose="02010609060101010101" pitchFamily="49" charset="-122"/>
              </a:rPr>
              <a:t>鉴别</a:t>
            </a:r>
            <a:endParaRPr lang="zh-CN" altLang="en-US" sz="3600" dirty="0">
              <a:latin typeface="黑体" panose="02010609060101010101" pitchFamily="49" charset="-122"/>
              <a:ea typeface="黑体" panose="02010609060101010101" pitchFamily="49" charset="-122"/>
            </a:endParaRPr>
          </a:p>
        </p:txBody>
      </p:sp>
      <p:sp>
        <p:nvSpPr>
          <p:cNvPr id="3" name="矩形 2"/>
          <p:cNvSpPr/>
          <p:nvPr/>
        </p:nvSpPr>
        <p:spPr>
          <a:xfrm>
            <a:off x="3075421" y="3452474"/>
            <a:ext cx="6096000" cy="1144031"/>
          </a:xfrm>
          <a:prstGeom prst="rect">
            <a:avLst/>
          </a:prstGeom>
        </p:spPr>
        <p:txBody>
          <a:bodyPr>
            <a:spAutoFit/>
          </a:bodyPr>
          <a:lstStyle/>
          <a:p>
            <a:pPr algn="ctr">
              <a:lnSpc>
                <a:spcPct val="150000"/>
              </a:lnSpc>
            </a:pPr>
            <a:r>
              <a:rPr lang="zh-CN" altLang="en-US" sz="2400" dirty="0">
                <a:latin typeface="黑体" panose="02010609060101010101" pitchFamily="49" charset="-122"/>
                <a:ea typeface="黑体" panose="02010609060101010101" pitchFamily="49" charset="-122"/>
              </a:rPr>
              <a:t>陈安琪，常英娟，吕秀花，唐兴</a:t>
            </a:r>
            <a:endParaRPr lang="en-US" altLang="zh-CN" sz="2400" dirty="0">
              <a:latin typeface="黑体" panose="02010609060101010101" pitchFamily="49" charset="-122"/>
              <a:ea typeface="黑体" panose="02010609060101010101" pitchFamily="49" charset="-122"/>
            </a:endParaRPr>
          </a:p>
          <a:p>
            <a:pPr algn="ctr">
              <a:lnSpc>
                <a:spcPct val="150000"/>
              </a:lnSpc>
            </a:pPr>
            <a:r>
              <a:rPr lang="zh-CN" altLang="en-US" sz="2400" dirty="0">
                <a:latin typeface="黑体" panose="02010609060101010101" pitchFamily="49" charset="-122"/>
                <a:ea typeface="黑体" panose="02010609060101010101" pitchFamily="49" charset="-122"/>
              </a:rPr>
              <a:t>空军军医大学西京医院</a:t>
            </a:r>
          </a:p>
        </p:txBody>
      </p:sp>
    </p:spTree>
    <p:extLst>
      <p:ext uri="{BB962C8B-B14F-4D97-AF65-F5344CB8AC3E}">
        <p14:creationId xmlns:p14="http://schemas.microsoft.com/office/powerpoint/2010/main" val="328195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61332D7C-29CF-46CE-A662-18945D0DE6B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86908" y="5558427"/>
            <a:ext cx="12691872" cy="1299573"/>
          </a:xfrm>
          <a:prstGeom prst="rect">
            <a:avLst/>
          </a:prstGeom>
          <a:noFill/>
          <a:ln>
            <a:noFill/>
          </a:ln>
        </p:spPr>
      </p:pic>
      <p:pic>
        <p:nvPicPr>
          <p:cNvPr id="8" name="图片 7">
            <a:extLst>
              <a:ext uri="{FF2B5EF4-FFF2-40B4-BE49-F238E27FC236}">
                <a16:creationId xmlns="" xmlns:a16="http://schemas.microsoft.com/office/drawing/2014/main" id="{7E6F08C2-26D4-4BCA-BF6A-A1E48B00B03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6406" y1="16719" x2="36719" y2="20469"/>
                        <a14:foregroundMark x1="34531" y1="17813" x2="36719" y2="18125"/>
                        <a14:foregroundMark x1="43750" y1="11094" x2="42656" y2="14063"/>
                        <a14:foregroundMark x1="49375" y1="12969" x2="51250" y2="15625"/>
                        <a14:foregroundMark x1="58594" y1="13438" x2="56875" y2="15625"/>
                        <a14:foregroundMark x1="64531" y1="18125" x2="65313" y2="16406"/>
                        <a14:foregroundMark x1="64219" y1="22969" x2="40156" y2="20313"/>
                        <a14:foregroundMark x1="40156" y1="20313" x2="30469" y2="42656"/>
                        <a14:foregroundMark x1="30469" y1="42656" x2="49063" y2="56563"/>
                        <a14:foregroundMark x1="49063" y1="56563" x2="70313" y2="46094"/>
                        <a14:foregroundMark x1="70313" y1="46094" x2="48438" y2="53125"/>
                        <a14:foregroundMark x1="48438" y1="53125" x2="42656" y2="30000"/>
                        <a14:foregroundMark x1="42656" y1="30000" x2="66563" y2="24531"/>
                        <a14:foregroundMark x1="66563" y1="24531" x2="50625" y2="42656"/>
                        <a14:foregroundMark x1="50625" y1="42656" x2="51406" y2="70781"/>
                        <a14:foregroundMark x1="51406" y1="70781" x2="29219" y2="77500"/>
                        <a14:foregroundMark x1="29219" y1="77500" x2="55469" y2="80156"/>
                        <a14:foregroundMark x1="55469" y1="80156" x2="31563" y2="71563"/>
                        <a14:foregroundMark x1="31563" y1="71563" x2="58750" y2="73281"/>
                        <a14:foregroundMark x1="58750" y1="73281" x2="34219" y2="70469"/>
                        <a14:foregroundMark x1="34219" y1="70469" x2="31875" y2="72031"/>
                        <a14:foregroundMark x1="89531" y1="46406" x2="89531" y2="46406"/>
                        <a14:foregroundMark x1="31875" y1="69063" x2="61875" y2="76250"/>
                        <a14:foregroundMark x1="61875" y1="76250" x2="34688" y2="82656"/>
                        <a14:foregroundMark x1="34688" y1="82656" x2="57344" y2="78125"/>
                        <a14:foregroundMark x1="57344" y1="78125" x2="50469" y2="71250"/>
                        <a14:foregroundMark x1="36406" y1="21094" x2="36406" y2="21094"/>
                        <a14:foregroundMark x1="72344" y1="34844" x2="72813" y2="38281"/>
                        <a14:foregroundMark x1="67188" y1="36719" x2="70156" y2="43750"/>
                        <a14:foregroundMark x1="32344" y1="68750" x2="44844" y2="68750"/>
                        <a14:foregroundMark x1="72344" y1="32344" x2="69375" y2="44219"/>
                        <a14:foregroundMark x1="71719" y1="79844" x2="45313" y2="80625"/>
                        <a14:foregroundMark x1="45313" y1="80625" x2="33438" y2="69375"/>
                        <a14:foregroundMark x1="30469" y1="77188" x2="27500" y2="82344"/>
                        <a14:foregroundMark x1="33438" y1="67500" x2="35313" y2="67500"/>
                        <a14:foregroundMark x1="74219" y1="77656" x2="71719" y2="78281"/>
                        <a14:foregroundMark x1="73906" y1="78750" x2="76875" y2="81250"/>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8881" y="-114978"/>
            <a:ext cx="1797759" cy="1797759"/>
          </a:xfrm>
          <a:prstGeom prst="rect">
            <a:avLst/>
          </a:prstGeom>
        </p:spPr>
      </p:pic>
      <p:sp>
        <p:nvSpPr>
          <p:cNvPr id="2" name="矩形 1"/>
          <p:cNvSpPr/>
          <p:nvPr/>
        </p:nvSpPr>
        <p:spPr>
          <a:xfrm>
            <a:off x="1708878" y="591321"/>
            <a:ext cx="2498985" cy="923330"/>
          </a:xfrm>
          <a:prstGeom prst="rect">
            <a:avLst/>
          </a:prstGeom>
        </p:spPr>
        <p:txBody>
          <a:bodyPr wrap="square">
            <a:spAutoFit/>
          </a:bodyPr>
          <a:lstStyle/>
          <a:p>
            <a:pPr algn="ctr">
              <a:lnSpc>
                <a:spcPct val="150000"/>
              </a:lnSpc>
            </a:pPr>
            <a:r>
              <a:rPr lang="zh-CN" altLang="en-US" sz="3600" dirty="0" smtClean="0">
                <a:latin typeface="黑体" panose="02010609060101010101" pitchFamily="49" charset="-122"/>
                <a:ea typeface="黑体" panose="02010609060101010101" pitchFamily="49" charset="-122"/>
              </a:rPr>
              <a:t>研究背景</a:t>
            </a:r>
            <a:endParaRPr lang="zh-CN" altLang="en-US" sz="3600" dirty="0">
              <a:latin typeface="黑体" panose="02010609060101010101" pitchFamily="49" charset="-122"/>
              <a:ea typeface="黑体" panose="02010609060101010101" pitchFamily="49" charset="-122"/>
            </a:endParaRPr>
          </a:p>
        </p:txBody>
      </p:sp>
      <p:sp>
        <p:nvSpPr>
          <p:cNvPr id="3" name="矩形 2"/>
          <p:cNvSpPr/>
          <p:nvPr/>
        </p:nvSpPr>
        <p:spPr>
          <a:xfrm>
            <a:off x="695459" y="1788760"/>
            <a:ext cx="10998558" cy="3831818"/>
          </a:xfrm>
          <a:prstGeom prst="rect">
            <a:avLst/>
          </a:prstGeom>
        </p:spPr>
        <p:txBody>
          <a:bodyPr wrap="square">
            <a:spAutoFit/>
          </a:bodyPr>
          <a:lstStyle/>
          <a:p>
            <a:pPr lvl="0" eaLnBrk="0" fontAlgn="base" hangingPunct="0">
              <a:lnSpc>
                <a:spcPct val="150000"/>
              </a:lnSpc>
              <a:spcBef>
                <a:spcPct val="0"/>
              </a:spcBef>
              <a:spcAft>
                <a:spcPct val="0"/>
              </a:spcAft>
            </a:pPr>
            <a:r>
              <a:rPr lang="zh-CN" altLang="en-US" sz="16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可逆性</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胼胝体压部病变综合征（</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Reversible </a:t>
            </a:r>
            <a:r>
              <a:rPr lang="en-US" altLang="zh-CN" dirty="0" err="1">
                <a:solidFill>
                  <a:srgbClr val="000000"/>
                </a:solidFill>
                <a:latin typeface="黑体" panose="02010609060101010101" pitchFamily="49" charset="-122"/>
                <a:ea typeface="黑体" panose="02010609060101010101" pitchFamily="49" charset="-122"/>
                <a:cs typeface="Times New Roman" panose="02020603050405020304" pitchFamily="18" charset="0"/>
              </a:rPr>
              <a:t>splenial</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r>
              <a:rPr lang="en-US" altLang="zh-CN" dirty="0" err="1">
                <a:solidFill>
                  <a:srgbClr val="000000"/>
                </a:solidFill>
                <a:latin typeface="黑体" panose="02010609060101010101" pitchFamily="49" charset="-122"/>
                <a:ea typeface="黑体" panose="02010609060101010101" pitchFamily="49" charset="-122"/>
                <a:cs typeface="Times New Roman" panose="02020603050405020304" pitchFamily="18" charset="0"/>
              </a:rPr>
              <a:t>lension</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 syndrome</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RESLES</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）是一种以胼胝体压部（</a:t>
            </a:r>
            <a:r>
              <a:rPr lang="en-US" altLang="zh-CN" dirty="0" err="1">
                <a:latin typeface="黑体" panose="02010609060101010101" pitchFamily="49" charset="-122"/>
                <a:ea typeface="黑体" panose="02010609060101010101" pitchFamily="49" charset="-122"/>
                <a:cs typeface="Times New Roman" panose="02020603050405020304" pitchFamily="18" charset="0"/>
              </a:rPr>
              <a:t>Splenium</a:t>
            </a:r>
            <a:r>
              <a:rPr lang="en-US" altLang="zh-CN" dirty="0">
                <a:latin typeface="黑体" panose="02010609060101010101" pitchFamily="49" charset="-122"/>
                <a:ea typeface="黑体" panose="02010609060101010101" pitchFamily="49" charset="-122"/>
                <a:cs typeface="Times New Roman" panose="02020603050405020304" pitchFamily="18" charset="0"/>
              </a:rPr>
              <a:t> of the corpus callosum</a:t>
            </a:r>
            <a:r>
              <a:rPr lang="zh-CN" altLang="en-US" dirty="0">
                <a:latin typeface="黑体" panose="02010609060101010101" pitchFamily="49" charset="-122"/>
                <a:ea typeface="黑体" panose="02010609060101010101" pitchFamily="49" charset="-122"/>
                <a:cs typeface="Times New Roman" panose="02020603050405020304" pitchFamily="18" charset="0"/>
              </a:rPr>
              <a:t>，</a:t>
            </a:r>
            <a:r>
              <a:rPr lang="en-US" altLang="zh-CN" dirty="0">
                <a:latin typeface="黑体" panose="02010609060101010101" pitchFamily="49" charset="-122"/>
                <a:ea typeface="黑体" panose="02010609060101010101" pitchFamily="49" charset="-122"/>
                <a:cs typeface="Times New Roman" panose="02020603050405020304" pitchFamily="18" charset="0"/>
              </a:rPr>
              <a:t>SCC</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）可逆性病变为特征的少见临床影像综合征。</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2011</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年，</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Garcia- </a:t>
            </a:r>
            <a:r>
              <a:rPr lang="en-US" altLang="zh-CN" dirty="0" err="1">
                <a:solidFill>
                  <a:srgbClr val="000000"/>
                </a:solidFill>
                <a:latin typeface="黑体" panose="02010609060101010101" pitchFamily="49" charset="-122"/>
                <a:ea typeface="黑体" panose="02010609060101010101" pitchFamily="49" charset="-122"/>
                <a:cs typeface="Times New Roman" panose="02020603050405020304" pitchFamily="18" charset="0"/>
              </a:rPr>
              <a:t>Monco</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r>
              <a:rPr lang="zh-CN" altLang="en-US"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等首次</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提出</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RESLES</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这一命名及其诊断标准：（</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）临床症状表现为神经系统功能损害，影像学检查显示存在胼胝体压部病变（</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）胼胝体压部以外可无或同时存在病变（</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）随访过程中临床症状或影像学检查病变减轻或消失。</a:t>
            </a:r>
            <a:r>
              <a:rPr lang="en-US" altLang="zh-CN" dirty="0" err="1">
                <a:solidFill>
                  <a:srgbClr val="000000"/>
                </a:solidFill>
                <a:latin typeface="黑体" panose="02010609060101010101" pitchFamily="49" charset="-122"/>
                <a:ea typeface="黑体" panose="02010609060101010101" pitchFamily="49" charset="-122"/>
                <a:cs typeface="Times New Roman" panose="02020603050405020304" pitchFamily="18" charset="0"/>
              </a:rPr>
              <a:t>Takanashi</a:t>
            </a:r>
            <a:r>
              <a:rPr lang="zh-CN" altLang="en-US"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等按照</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病变范围将</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RESLES</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分为两型：</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I</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型</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病变局限于胼胝体压部，</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II</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型</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病变同时累及双侧大脑白质。本病临床表现缺乏特异性，首诊临床及磁共振成像（</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Magnetic resonance imaging</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MRI</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）表现与</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SCC</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急性脑梗死难鉴别，由于两者治疗方式不同，早期鉴别诊断有助于临床决策。本文回顾性分析</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2014</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年</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12</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月</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-2022</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年</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月在我院临床确诊为</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I</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型</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RESLES</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的</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71</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例成人患者及</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88</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例</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SCC</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急性脑梗死患者的临床及</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MRI</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影像资料，旨在通过临床及</a:t>
            </a:r>
            <a:r>
              <a:rPr lang="en-US"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rPr>
              <a:t>MRI</a:t>
            </a:r>
            <a:r>
              <a:rPr lang="zh-CN" altLang="en-US"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特征对成人以上两种疾病进行有效鉴别诊断。</a:t>
            </a:r>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1154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61332D7C-29CF-46CE-A662-18945D0DE6B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86908" y="5558427"/>
            <a:ext cx="12691872" cy="1299573"/>
          </a:xfrm>
          <a:prstGeom prst="rect">
            <a:avLst/>
          </a:prstGeom>
          <a:noFill/>
          <a:ln>
            <a:noFill/>
          </a:ln>
        </p:spPr>
      </p:pic>
      <p:pic>
        <p:nvPicPr>
          <p:cNvPr id="8" name="图片 7">
            <a:extLst>
              <a:ext uri="{FF2B5EF4-FFF2-40B4-BE49-F238E27FC236}">
                <a16:creationId xmlns="" xmlns:a16="http://schemas.microsoft.com/office/drawing/2014/main" id="{7E6F08C2-26D4-4BCA-BF6A-A1E48B00B03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6406" y1="16719" x2="36719" y2="20469"/>
                        <a14:foregroundMark x1="34531" y1="17813" x2="36719" y2="18125"/>
                        <a14:foregroundMark x1="43750" y1="11094" x2="42656" y2="14063"/>
                        <a14:foregroundMark x1="49375" y1="12969" x2="51250" y2="15625"/>
                        <a14:foregroundMark x1="58594" y1="13438" x2="56875" y2="15625"/>
                        <a14:foregroundMark x1="64531" y1="18125" x2="65313" y2="16406"/>
                        <a14:foregroundMark x1="64219" y1="22969" x2="40156" y2="20313"/>
                        <a14:foregroundMark x1="40156" y1="20313" x2="30469" y2="42656"/>
                        <a14:foregroundMark x1="30469" y1="42656" x2="49063" y2="56563"/>
                        <a14:foregroundMark x1="49063" y1="56563" x2="70313" y2="46094"/>
                        <a14:foregroundMark x1="70313" y1="46094" x2="48438" y2="53125"/>
                        <a14:foregroundMark x1="48438" y1="53125" x2="42656" y2="30000"/>
                        <a14:foregroundMark x1="42656" y1="30000" x2="66563" y2="24531"/>
                        <a14:foregroundMark x1="66563" y1="24531" x2="50625" y2="42656"/>
                        <a14:foregroundMark x1="50625" y1="42656" x2="51406" y2="70781"/>
                        <a14:foregroundMark x1="51406" y1="70781" x2="29219" y2="77500"/>
                        <a14:foregroundMark x1="29219" y1="77500" x2="55469" y2="80156"/>
                        <a14:foregroundMark x1="55469" y1="80156" x2="31563" y2="71563"/>
                        <a14:foregroundMark x1="31563" y1="71563" x2="58750" y2="73281"/>
                        <a14:foregroundMark x1="58750" y1="73281" x2="34219" y2="70469"/>
                        <a14:foregroundMark x1="34219" y1="70469" x2="31875" y2="72031"/>
                        <a14:foregroundMark x1="89531" y1="46406" x2="89531" y2="46406"/>
                        <a14:foregroundMark x1="31875" y1="69063" x2="61875" y2="76250"/>
                        <a14:foregroundMark x1="61875" y1="76250" x2="34688" y2="82656"/>
                        <a14:foregroundMark x1="34688" y1="82656" x2="57344" y2="78125"/>
                        <a14:foregroundMark x1="57344" y1="78125" x2="50469" y2="71250"/>
                        <a14:foregroundMark x1="36406" y1="21094" x2="36406" y2="21094"/>
                        <a14:foregroundMark x1="72344" y1="34844" x2="72813" y2="38281"/>
                        <a14:foregroundMark x1="67188" y1="36719" x2="70156" y2="43750"/>
                        <a14:foregroundMark x1="32344" y1="68750" x2="44844" y2="68750"/>
                        <a14:foregroundMark x1="72344" y1="32344" x2="69375" y2="44219"/>
                        <a14:foregroundMark x1="71719" y1="79844" x2="45313" y2="80625"/>
                        <a14:foregroundMark x1="45313" y1="80625" x2="33438" y2="69375"/>
                        <a14:foregroundMark x1="30469" y1="77188" x2="27500" y2="82344"/>
                        <a14:foregroundMark x1="33438" y1="67500" x2="35313" y2="67500"/>
                        <a14:foregroundMark x1="74219" y1="77656" x2="71719" y2="78281"/>
                        <a14:foregroundMark x1="73906" y1="78750" x2="76875" y2="81250"/>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8881" y="-114978"/>
            <a:ext cx="1797759" cy="1797759"/>
          </a:xfrm>
          <a:prstGeom prst="rect">
            <a:avLst/>
          </a:prstGeom>
        </p:spPr>
      </p:pic>
      <p:sp>
        <p:nvSpPr>
          <p:cNvPr id="2" name="矩形 1"/>
          <p:cNvSpPr/>
          <p:nvPr/>
        </p:nvSpPr>
        <p:spPr>
          <a:xfrm>
            <a:off x="1708879" y="591321"/>
            <a:ext cx="1214626" cy="923330"/>
          </a:xfrm>
          <a:prstGeom prst="rect">
            <a:avLst/>
          </a:prstGeom>
        </p:spPr>
        <p:txBody>
          <a:bodyPr wrap="square">
            <a:spAutoFit/>
          </a:bodyPr>
          <a:lstStyle/>
          <a:p>
            <a:pPr algn="ctr">
              <a:lnSpc>
                <a:spcPct val="150000"/>
              </a:lnSpc>
            </a:pPr>
            <a:r>
              <a:rPr lang="zh-CN" altLang="en-US" sz="3600" dirty="0" smtClean="0">
                <a:latin typeface="黑体" panose="02010609060101010101" pitchFamily="49" charset="-122"/>
                <a:ea typeface="黑体" panose="02010609060101010101" pitchFamily="49" charset="-122"/>
              </a:rPr>
              <a:t>目的</a:t>
            </a:r>
            <a:endParaRPr lang="zh-CN" altLang="en-US" sz="3600" dirty="0">
              <a:latin typeface="黑体" panose="02010609060101010101" pitchFamily="49" charset="-122"/>
              <a:ea typeface="黑体" panose="02010609060101010101" pitchFamily="49" charset="-122"/>
            </a:endParaRPr>
          </a:p>
        </p:txBody>
      </p:sp>
      <p:sp>
        <p:nvSpPr>
          <p:cNvPr id="3" name="矩形 2"/>
          <p:cNvSpPr/>
          <p:nvPr/>
        </p:nvSpPr>
        <p:spPr>
          <a:xfrm>
            <a:off x="1371118" y="2607370"/>
            <a:ext cx="10019763" cy="1200329"/>
          </a:xfrm>
          <a:prstGeom prst="rect">
            <a:avLst/>
          </a:prstGeom>
        </p:spPr>
        <p:txBody>
          <a:bodyPr wrap="square">
            <a:spAutoFit/>
          </a:bodyPr>
          <a:lstStyle/>
          <a:p>
            <a:pPr>
              <a:lnSpc>
                <a:spcPct val="200000"/>
              </a:lnSpc>
            </a:pPr>
            <a:r>
              <a:rPr lang="en-US" altLang="zh-CN" dirty="0" smtClean="0">
                <a:latin typeface="黑体" panose="02010609060101010101" pitchFamily="49" charset="-122"/>
                <a:ea typeface="黑体" panose="02010609060101010101" pitchFamily="49" charset="-122"/>
              </a:rPr>
              <a:t>    </a:t>
            </a:r>
            <a:r>
              <a:rPr lang="zh-CN" altLang="zh-CN" dirty="0" smtClean="0">
                <a:latin typeface="黑体" panose="02010609060101010101" pitchFamily="49" charset="-122"/>
                <a:ea typeface="黑体" panose="02010609060101010101" pitchFamily="49" charset="-122"/>
              </a:rPr>
              <a:t>分析</a:t>
            </a:r>
            <a:r>
              <a:rPr lang="zh-CN" altLang="zh-CN" dirty="0">
                <a:latin typeface="黑体" panose="02010609060101010101" pitchFamily="49" charset="-122"/>
                <a:ea typeface="黑体" panose="02010609060101010101" pitchFamily="49" charset="-122"/>
              </a:rPr>
              <a:t>成人可逆性胼胝体压部病变综合征（</a:t>
            </a:r>
            <a:r>
              <a:rPr lang="en-US" altLang="zh-CN" dirty="0">
                <a:latin typeface="黑体" panose="02010609060101010101" pitchFamily="49" charset="-122"/>
                <a:ea typeface="黑体" panose="02010609060101010101" pitchFamily="49" charset="-122"/>
              </a:rPr>
              <a:t>RESLES</a:t>
            </a:r>
            <a:r>
              <a:rPr lang="zh-CN" altLang="zh-CN" dirty="0">
                <a:latin typeface="黑体" panose="02010609060101010101" pitchFamily="49" charset="-122"/>
                <a:ea typeface="黑体" panose="02010609060101010101" pitchFamily="49" charset="-122"/>
              </a:rPr>
              <a:t>）及胼胝体压部（</a:t>
            </a:r>
            <a:r>
              <a:rPr lang="en-US" altLang="zh-CN" dirty="0">
                <a:latin typeface="黑体" panose="02010609060101010101" pitchFamily="49" charset="-122"/>
                <a:ea typeface="黑体" panose="02010609060101010101" pitchFamily="49" charset="-122"/>
              </a:rPr>
              <a:t>SCC</a:t>
            </a:r>
            <a:r>
              <a:rPr lang="zh-CN" altLang="zh-CN" dirty="0">
                <a:latin typeface="黑体" panose="02010609060101010101" pitchFamily="49" charset="-122"/>
                <a:ea typeface="黑体" panose="02010609060101010101" pitchFamily="49" charset="-122"/>
              </a:rPr>
              <a:t>）急性脑梗死的临床及</a:t>
            </a:r>
            <a:r>
              <a:rPr lang="en-US" altLang="zh-CN" dirty="0">
                <a:latin typeface="黑体" panose="02010609060101010101" pitchFamily="49" charset="-122"/>
                <a:ea typeface="黑体" panose="02010609060101010101" pitchFamily="49" charset="-122"/>
              </a:rPr>
              <a:t>MRI</a:t>
            </a:r>
            <a:r>
              <a:rPr lang="zh-CN" altLang="zh-CN" dirty="0">
                <a:latin typeface="黑体" panose="02010609060101010101" pitchFamily="49" charset="-122"/>
                <a:ea typeface="黑体" panose="02010609060101010101" pitchFamily="49" charset="-122"/>
              </a:rPr>
              <a:t>影像特征</a:t>
            </a:r>
            <a:r>
              <a:rPr lang="zh-CN" altLang="zh-CN" dirty="0" smtClean="0">
                <a:latin typeface="黑体" panose="02010609060101010101" pitchFamily="49" charset="-122"/>
                <a:ea typeface="黑体" panose="02010609060101010101" pitchFamily="49" charset="-122"/>
              </a:rPr>
              <a:t>，提高</a:t>
            </a:r>
            <a:r>
              <a:rPr lang="zh-CN" altLang="en-US" dirty="0" smtClean="0">
                <a:latin typeface="黑体" panose="02010609060101010101" pitchFamily="49" charset="-122"/>
                <a:ea typeface="黑体" panose="02010609060101010101" pitchFamily="49" charset="-122"/>
              </a:rPr>
              <a:t>两者</a:t>
            </a:r>
            <a:r>
              <a:rPr lang="zh-CN" altLang="zh-CN" dirty="0" smtClean="0">
                <a:latin typeface="黑体" panose="02010609060101010101" pitchFamily="49" charset="-122"/>
                <a:ea typeface="黑体" panose="02010609060101010101" pitchFamily="49" charset="-122"/>
              </a:rPr>
              <a:t>诊断</a:t>
            </a:r>
            <a:r>
              <a:rPr lang="zh-CN" altLang="zh-CN" dirty="0">
                <a:latin typeface="黑体" panose="02010609060101010101" pitchFamily="49" charset="-122"/>
                <a:ea typeface="黑体" panose="02010609060101010101" pitchFamily="49" charset="-122"/>
              </a:rPr>
              <a:t>准确性。</a:t>
            </a:r>
          </a:p>
        </p:txBody>
      </p:sp>
    </p:spTree>
    <p:extLst>
      <p:ext uri="{BB962C8B-B14F-4D97-AF65-F5344CB8AC3E}">
        <p14:creationId xmlns:p14="http://schemas.microsoft.com/office/powerpoint/2010/main" val="1565840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61332D7C-29CF-46CE-A662-18945D0DE6B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86908" y="5558427"/>
            <a:ext cx="12691872" cy="1299573"/>
          </a:xfrm>
          <a:prstGeom prst="rect">
            <a:avLst/>
          </a:prstGeom>
          <a:noFill/>
          <a:ln>
            <a:noFill/>
          </a:ln>
        </p:spPr>
      </p:pic>
      <p:pic>
        <p:nvPicPr>
          <p:cNvPr id="8" name="图片 7">
            <a:extLst>
              <a:ext uri="{FF2B5EF4-FFF2-40B4-BE49-F238E27FC236}">
                <a16:creationId xmlns="" xmlns:a16="http://schemas.microsoft.com/office/drawing/2014/main" id="{7E6F08C2-26D4-4BCA-BF6A-A1E48B00B03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6406" y1="16719" x2="36719" y2="20469"/>
                        <a14:foregroundMark x1="34531" y1="17813" x2="36719" y2="18125"/>
                        <a14:foregroundMark x1="43750" y1="11094" x2="42656" y2="14063"/>
                        <a14:foregroundMark x1="49375" y1="12969" x2="51250" y2="15625"/>
                        <a14:foregroundMark x1="58594" y1="13438" x2="56875" y2="15625"/>
                        <a14:foregroundMark x1="64531" y1="18125" x2="65313" y2="16406"/>
                        <a14:foregroundMark x1="64219" y1="22969" x2="40156" y2="20313"/>
                        <a14:foregroundMark x1="40156" y1="20313" x2="30469" y2="42656"/>
                        <a14:foregroundMark x1="30469" y1="42656" x2="49063" y2="56563"/>
                        <a14:foregroundMark x1="49063" y1="56563" x2="70313" y2="46094"/>
                        <a14:foregroundMark x1="70313" y1="46094" x2="48438" y2="53125"/>
                        <a14:foregroundMark x1="48438" y1="53125" x2="42656" y2="30000"/>
                        <a14:foregroundMark x1="42656" y1="30000" x2="66563" y2="24531"/>
                        <a14:foregroundMark x1="66563" y1="24531" x2="50625" y2="42656"/>
                        <a14:foregroundMark x1="50625" y1="42656" x2="51406" y2="70781"/>
                        <a14:foregroundMark x1="51406" y1="70781" x2="29219" y2="77500"/>
                        <a14:foregroundMark x1="29219" y1="77500" x2="55469" y2="80156"/>
                        <a14:foregroundMark x1="55469" y1="80156" x2="31563" y2="71563"/>
                        <a14:foregroundMark x1="31563" y1="71563" x2="58750" y2="73281"/>
                        <a14:foregroundMark x1="58750" y1="73281" x2="34219" y2="70469"/>
                        <a14:foregroundMark x1="34219" y1="70469" x2="31875" y2="72031"/>
                        <a14:foregroundMark x1="89531" y1="46406" x2="89531" y2="46406"/>
                        <a14:foregroundMark x1="31875" y1="69063" x2="61875" y2="76250"/>
                        <a14:foregroundMark x1="61875" y1="76250" x2="34688" y2="82656"/>
                        <a14:foregroundMark x1="34688" y1="82656" x2="57344" y2="78125"/>
                        <a14:foregroundMark x1="57344" y1="78125" x2="50469" y2="71250"/>
                        <a14:foregroundMark x1="36406" y1="21094" x2="36406" y2="21094"/>
                        <a14:foregroundMark x1="72344" y1="34844" x2="72813" y2="38281"/>
                        <a14:foregroundMark x1="67188" y1="36719" x2="70156" y2="43750"/>
                        <a14:foregroundMark x1="32344" y1="68750" x2="44844" y2="68750"/>
                        <a14:foregroundMark x1="72344" y1="32344" x2="69375" y2="44219"/>
                        <a14:foregroundMark x1="71719" y1="79844" x2="45313" y2="80625"/>
                        <a14:foregroundMark x1="45313" y1="80625" x2="33438" y2="69375"/>
                        <a14:foregroundMark x1="30469" y1="77188" x2="27500" y2="82344"/>
                        <a14:foregroundMark x1="33438" y1="67500" x2="35313" y2="67500"/>
                        <a14:foregroundMark x1="74219" y1="77656" x2="71719" y2="78281"/>
                        <a14:foregroundMark x1="73906" y1="78750" x2="76875" y2="81250"/>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8881" y="-114978"/>
            <a:ext cx="1797759" cy="1797759"/>
          </a:xfrm>
          <a:prstGeom prst="rect">
            <a:avLst/>
          </a:prstGeom>
        </p:spPr>
      </p:pic>
      <p:sp>
        <p:nvSpPr>
          <p:cNvPr id="2" name="矩形 1"/>
          <p:cNvSpPr/>
          <p:nvPr/>
        </p:nvSpPr>
        <p:spPr>
          <a:xfrm>
            <a:off x="1708879" y="591321"/>
            <a:ext cx="1214626" cy="793487"/>
          </a:xfrm>
          <a:prstGeom prst="rect">
            <a:avLst/>
          </a:prstGeom>
        </p:spPr>
        <p:txBody>
          <a:bodyPr wrap="square">
            <a:spAutoFit/>
          </a:bodyPr>
          <a:lstStyle/>
          <a:p>
            <a:pPr algn="ctr">
              <a:lnSpc>
                <a:spcPct val="150000"/>
              </a:lnSpc>
            </a:pPr>
            <a:r>
              <a:rPr lang="zh-CN" altLang="en-US" sz="3600" dirty="0">
                <a:latin typeface="黑体" panose="02010609060101010101" pitchFamily="49" charset="-122"/>
                <a:ea typeface="黑体" panose="02010609060101010101" pitchFamily="49" charset="-122"/>
              </a:rPr>
              <a:t>方法</a:t>
            </a:r>
          </a:p>
        </p:txBody>
      </p:sp>
      <p:sp>
        <p:nvSpPr>
          <p:cNvPr id="3" name="矩形 2"/>
          <p:cNvSpPr/>
          <p:nvPr/>
        </p:nvSpPr>
        <p:spPr>
          <a:xfrm>
            <a:off x="1345361" y="2389080"/>
            <a:ext cx="10019763" cy="1754326"/>
          </a:xfrm>
          <a:prstGeom prst="rect">
            <a:avLst/>
          </a:prstGeom>
        </p:spPr>
        <p:txBody>
          <a:bodyPr wrap="square">
            <a:spAutoFit/>
          </a:bodyPr>
          <a:lstStyle/>
          <a:p>
            <a:pPr>
              <a:lnSpc>
                <a:spcPct val="200000"/>
              </a:lnSpc>
            </a:pPr>
            <a:r>
              <a:rPr lang="en-US" altLang="zh-CN" dirty="0" smtClean="0">
                <a:latin typeface="黑体" panose="02010609060101010101" pitchFamily="49" charset="-122"/>
                <a:ea typeface="黑体" panose="02010609060101010101" pitchFamily="49" charset="-122"/>
              </a:rPr>
              <a:t>    </a:t>
            </a:r>
            <a:r>
              <a:rPr lang="zh-CN" altLang="zh-CN" dirty="0" smtClean="0">
                <a:latin typeface="黑体" panose="02010609060101010101" pitchFamily="49" charset="-122"/>
                <a:ea typeface="黑体" panose="02010609060101010101" pitchFamily="49" charset="-122"/>
              </a:rPr>
              <a:t>选取</a:t>
            </a:r>
            <a:r>
              <a:rPr lang="en-US" altLang="zh-CN" dirty="0">
                <a:latin typeface="黑体" panose="02010609060101010101" pitchFamily="49" charset="-122"/>
                <a:ea typeface="黑体" panose="02010609060101010101" pitchFamily="49" charset="-122"/>
              </a:rPr>
              <a:t>2014</a:t>
            </a:r>
            <a:r>
              <a:rPr lang="zh-CN" altLang="zh-CN" dirty="0">
                <a:latin typeface="黑体" panose="02010609060101010101" pitchFamily="49" charset="-122"/>
                <a:ea typeface="黑体" panose="02010609060101010101" pitchFamily="49" charset="-122"/>
              </a:rPr>
              <a:t>年</a:t>
            </a:r>
            <a:r>
              <a:rPr lang="en-US" altLang="zh-CN" dirty="0">
                <a:latin typeface="黑体" panose="02010609060101010101" pitchFamily="49" charset="-122"/>
                <a:ea typeface="黑体" panose="02010609060101010101" pitchFamily="49" charset="-122"/>
              </a:rPr>
              <a:t>12</a:t>
            </a:r>
            <a:r>
              <a:rPr lang="zh-CN" altLang="zh-CN" dirty="0">
                <a:latin typeface="黑体" panose="02010609060101010101" pitchFamily="49" charset="-122"/>
                <a:ea typeface="黑体" panose="02010609060101010101" pitchFamily="49" charset="-122"/>
              </a:rPr>
              <a:t>月</a:t>
            </a:r>
            <a:r>
              <a:rPr lang="en-US" altLang="zh-CN" dirty="0">
                <a:latin typeface="黑体" panose="02010609060101010101" pitchFamily="49" charset="-122"/>
                <a:ea typeface="黑体" panose="02010609060101010101" pitchFamily="49" charset="-122"/>
              </a:rPr>
              <a:t>-2022</a:t>
            </a:r>
            <a:r>
              <a:rPr lang="zh-CN" altLang="zh-CN" dirty="0">
                <a:latin typeface="黑体" panose="02010609060101010101" pitchFamily="49" charset="-122"/>
                <a:ea typeface="黑体" panose="02010609060101010101" pitchFamily="49" charset="-122"/>
              </a:rPr>
              <a:t>年</a:t>
            </a:r>
            <a:r>
              <a:rPr lang="en-US" altLang="zh-CN" dirty="0">
                <a:latin typeface="黑体" panose="02010609060101010101" pitchFamily="49" charset="-122"/>
                <a:ea typeface="黑体" panose="02010609060101010101" pitchFamily="49" charset="-122"/>
              </a:rPr>
              <a:t>4</a:t>
            </a:r>
            <a:r>
              <a:rPr lang="zh-CN" altLang="zh-CN" dirty="0" smtClean="0">
                <a:latin typeface="黑体" panose="02010609060101010101" pitchFamily="49" charset="-122"/>
                <a:ea typeface="黑体" panose="02010609060101010101" pitchFamily="49" charset="-122"/>
              </a:rPr>
              <a:t>月</a:t>
            </a:r>
            <a:r>
              <a:rPr lang="zh-CN" altLang="en-US" dirty="0" smtClean="0">
                <a:latin typeface="黑体" panose="02010609060101010101" pitchFamily="49" charset="-122"/>
                <a:ea typeface="黑体" panose="02010609060101010101" pitchFamily="49" charset="-122"/>
              </a:rPr>
              <a:t>在我院</a:t>
            </a:r>
            <a:r>
              <a:rPr lang="zh-CN" altLang="zh-CN" dirty="0" smtClean="0">
                <a:latin typeface="黑体" panose="02010609060101010101" pitchFamily="49" charset="-122"/>
                <a:ea typeface="黑体" panose="02010609060101010101" pitchFamily="49" charset="-122"/>
              </a:rPr>
              <a:t>临床</a:t>
            </a:r>
            <a:r>
              <a:rPr lang="zh-CN" altLang="zh-CN" dirty="0">
                <a:latin typeface="黑体" panose="02010609060101010101" pitchFamily="49" charset="-122"/>
                <a:ea typeface="黑体" panose="02010609060101010101" pitchFamily="49" charset="-122"/>
              </a:rPr>
              <a:t>确诊为</a:t>
            </a:r>
            <a:r>
              <a:rPr lang="en-US" altLang="zh-CN" dirty="0">
                <a:latin typeface="黑体" panose="02010609060101010101" pitchFamily="49" charset="-122"/>
                <a:ea typeface="黑体" panose="02010609060101010101" pitchFamily="49" charset="-122"/>
              </a:rPr>
              <a:t>RESLES</a:t>
            </a:r>
            <a:r>
              <a:rPr lang="zh-CN" altLang="zh-CN" dirty="0">
                <a:latin typeface="黑体" panose="02010609060101010101" pitchFamily="49" charset="-122"/>
                <a:ea typeface="黑体" panose="02010609060101010101" pitchFamily="49" charset="-122"/>
              </a:rPr>
              <a:t>的成人患者</a:t>
            </a:r>
            <a:r>
              <a:rPr lang="en-US" altLang="zh-CN" dirty="0">
                <a:latin typeface="黑体" panose="02010609060101010101" pitchFamily="49" charset="-122"/>
                <a:ea typeface="黑体" panose="02010609060101010101" pitchFamily="49" charset="-122"/>
              </a:rPr>
              <a:t>71</a:t>
            </a:r>
            <a:r>
              <a:rPr lang="zh-CN" altLang="zh-CN" dirty="0">
                <a:latin typeface="黑体" panose="02010609060101010101" pitchFamily="49" charset="-122"/>
                <a:ea typeface="黑体" panose="02010609060101010101" pitchFamily="49" charset="-122"/>
              </a:rPr>
              <a:t>例及</a:t>
            </a:r>
            <a:r>
              <a:rPr lang="en-US" altLang="zh-CN" dirty="0">
                <a:latin typeface="黑体" panose="02010609060101010101" pitchFamily="49" charset="-122"/>
                <a:ea typeface="黑体" panose="02010609060101010101" pitchFamily="49" charset="-122"/>
              </a:rPr>
              <a:t>SCC</a:t>
            </a:r>
            <a:r>
              <a:rPr lang="zh-CN" altLang="zh-CN" dirty="0">
                <a:latin typeface="黑体" panose="02010609060101010101" pitchFamily="49" charset="-122"/>
                <a:ea typeface="黑体" panose="02010609060101010101" pitchFamily="49" charset="-122"/>
              </a:rPr>
              <a:t>急性脑梗死患者</a:t>
            </a:r>
            <a:r>
              <a:rPr lang="en-US" altLang="zh-CN" dirty="0">
                <a:latin typeface="黑体" panose="02010609060101010101" pitchFamily="49" charset="-122"/>
                <a:ea typeface="黑体" panose="02010609060101010101" pitchFamily="49" charset="-122"/>
              </a:rPr>
              <a:t>88</a:t>
            </a:r>
            <a:r>
              <a:rPr lang="zh-CN" altLang="zh-CN" dirty="0">
                <a:latin typeface="黑体" panose="02010609060101010101" pitchFamily="49" charset="-122"/>
                <a:ea typeface="黑体" panose="02010609060101010101" pitchFamily="49" charset="-122"/>
              </a:rPr>
              <a:t>例为研究对象，回顾性分析两组患者的临床资料及</a:t>
            </a:r>
            <a:r>
              <a:rPr lang="en-US" altLang="zh-CN" dirty="0">
                <a:latin typeface="黑体" panose="02010609060101010101" pitchFamily="49" charset="-122"/>
                <a:ea typeface="黑体" panose="02010609060101010101" pitchFamily="49" charset="-122"/>
              </a:rPr>
              <a:t>MRI</a:t>
            </a:r>
            <a:r>
              <a:rPr lang="zh-CN" altLang="zh-CN" dirty="0">
                <a:latin typeface="黑体" panose="02010609060101010101" pitchFamily="49" charset="-122"/>
                <a:ea typeface="黑体" panose="02010609060101010101" pitchFamily="49" charset="-122"/>
              </a:rPr>
              <a:t>影像特征，重点分析两组病变的</a:t>
            </a:r>
            <a:r>
              <a:rPr lang="en-US" altLang="zh-CN" dirty="0">
                <a:latin typeface="黑体" panose="02010609060101010101" pitchFamily="49" charset="-122"/>
                <a:ea typeface="黑体" panose="02010609060101010101" pitchFamily="49" charset="-122"/>
              </a:rPr>
              <a:t>MRI</a:t>
            </a:r>
            <a:r>
              <a:rPr lang="zh-CN" altLang="zh-CN" dirty="0">
                <a:latin typeface="黑体" panose="02010609060101010101" pitchFamily="49" charset="-122"/>
                <a:ea typeface="黑体" panose="02010609060101010101" pitchFamily="49" charset="-122"/>
              </a:rPr>
              <a:t>影像特征，包括病变位置、数量、形态、信号特征、表观扩散系数（</a:t>
            </a:r>
            <a:r>
              <a:rPr lang="en-US" altLang="zh-CN" dirty="0">
                <a:latin typeface="黑体" panose="02010609060101010101" pitchFamily="49" charset="-122"/>
                <a:ea typeface="黑体" panose="02010609060101010101" pitchFamily="49" charset="-122"/>
              </a:rPr>
              <a:t>ADC</a:t>
            </a:r>
            <a:r>
              <a:rPr lang="zh-CN" altLang="zh-CN" dirty="0">
                <a:latin typeface="黑体" panose="02010609060101010101" pitchFamily="49" charset="-122"/>
                <a:ea typeface="黑体" panose="02010609060101010101" pitchFamily="49" charset="-122"/>
              </a:rPr>
              <a:t>）值及相对</a:t>
            </a:r>
            <a:r>
              <a:rPr lang="en-US" altLang="zh-CN" dirty="0">
                <a:latin typeface="黑体" panose="02010609060101010101" pitchFamily="49" charset="-122"/>
                <a:ea typeface="黑体" panose="02010609060101010101" pitchFamily="49" charset="-122"/>
              </a:rPr>
              <a:t>ADC</a:t>
            </a:r>
            <a:r>
              <a:rPr lang="zh-CN" altLang="zh-CN" dirty="0">
                <a:latin typeface="黑体" panose="02010609060101010101" pitchFamily="49" charset="-122"/>
                <a:ea typeface="黑体" panose="02010609060101010101" pitchFamily="49" charset="-122"/>
              </a:rPr>
              <a:t>值（</a:t>
            </a:r>
            <a:r>
              <a:rPr lang="en-US" altLang="zh-CN" dirty="0" err="1">
                <a:latin typeface="黑体" panose="02010609060101010101" pitchFamily="49" charset="-122"/>
                <a:ea typeface="黑体" panose="02010609060101010101" pitchFamily="49" charset="-122"/>
              </a:rPr>
              <a:t>rADC</a:t>
            </a:r>
            <a:r>
              <a:rPr lang="zh-CN" altLang="zh-CN" dirty="0">
                <a:latin typeface="黑体" panose="02010609060101010101" pitchFamily="49" charset="-122"/>
                <a:ea typeface="黑体" panose="02010609060101010101" pitchFamily="49" charset="-122"/>
              </a:rPr>
              <a:t>）。</a:t>
            </a:r>
          </a:p>
        </p:txBody>
      </p:sp>
    </p:spTree>
    <p:extLst>
      <p:ext uri="{BB962C8B-B14F-4D97-AF65-F5344CB8AC3E}">
        <p14:creationId xmlns:p14="http://schemas.microsoft.com/office/powerpoint/2010/main" val="203615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61332D7C-29CF-46CE-A662-18945D0DE6B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86908" y="5558427"/>
            <a:ext cx="12691872" cy="1299573"/>
          </a:xfrm>
          <a:prstGeom prst="rect">
            <a:avLst/>
          </a:prstGeom>
          <a:noFill/>
          <a:ln>
            <a:noFill/>
          </a:ln>
        </p:spPr>
      </p:pic>
      <p:pic>
        <p:nvPicPr>
          <p:cNvPr id="8" name="图片 7">
            <a:extLst>
              <a:ext uri="{FF2B5EF4-FFF2-40B4-BE49-F238E27FC236}">
                <a16:creationId xmlns="" xmlns:a16="http://schemas.microsoft.com/office/drawing/2014/main" id="{7E6F08C2-26D4-4BCA-BF6A-A1E48B00B03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6406" y1="16719" x2="36719" y2="20469"/>
                        <a14:foregroundMark x1="34531" y1="17813" x2="36719" y2="18125"/>
                        <a14:foregroundMark x1="43750" y1="11094" x2="42656" y2="14063"/>
                        <a14:foregroundMark x1="49375" y1="12969" x2="51250" y2="15625"/>
                        <a14:foregroundMark x1="58594" y1="13438" x2="56875" y2="15625"/>
                        <a14:foregroundMark x1="64531" y1="18125" x2="65313" y2="16406"/>
                        <a14:foregroundMark x1="64219" y1="22969" x2="40156" y2="20313"/>
                        <a14:foregroundMark x1="40156" y1="20313" x2="30469" y2="42656"/>
                        <a14:foregroundMark x1="30469" y1="42656" x2="49063" y2="56563"/>
                        <a14:foregroundMark x1="49063" y1="56563" x2="70313" y2="46094"/>
                        <a14:foregroundMark x1="70313" y1="46094" x2="48438" y2="53125"/>
                        <a14:foregroundMark x1="48438" y1="53125" x2="42656" y2="30000"/>
                        <a14:foregroundMark x1="42656" y1="30000" x2="66563" y2="24531"/>
                        <a14:foregroundMark x1="66563" y1="24531" x2="50625" y2="42656"/>
                        <a14:foregroundMark x1="50625" y1="42656" x2="51406" y2="70781"/>
                        <a14:foregroundMark x1="51406" y1="70781" x2="29219" y2="77500"/>
                        <a14:foregroundMark x1="29219" y1="77500" x2="55469" y2="80156"/>
                        <a14:foregroundMark x1="55469" y1="80156" x2="31563" y2="71563"/>
                        <a14:foregroundMark x1="31563" y1="71563" x2="58750" y2="73281"/>
                        <a14:foregroundMark x1="58750" y1="73281" x2="34219" y2="70469"/>
                        <a14:foregroundMark x1="34219" y1="70469" x2="31875" y2="72031"/>
                        <a14:foregroundMark x1="89531" y1="46406" x2="89531" y2="46406"/>
                        <a14:foregroundMark x1="31875" y1="69063" x2="61875" y2="76250"/>
                        <a14:foregroundMark x1="61875" y1="76250" x2="34688" y2="82656"/>
                        <a14:foregroundMark x1="34688" y1="82656" x2="57344" y2="78125"/>
                        <a14:foregroundMark x1="57344" y1="78125" x2="50469" y2="71250"/>
                        <a14:foregroundMark x1="36406" y1="21094" x2="36406" y2="21094"/>
                        <a14:foregroundMark x1="72344" y1="34844" x2="72813" y2="38281"/>
                        <a14:foregroundMark x1="67188" y1="36719" x2="70156" y2="43750"/>
                        <a14:foregroundMark x1="32344" y1="68750" x2="44844" y2="68750"/>
                        <a14:foregroundMark x1="72344" y1="32344" x2="69375" y2="44219"/>
                        <a14:foregroundMark x1="71719" y1="79844" x2="45313" y2="80625"/>
                        <a14:foregroundMark x1="45313" y1="80625" x2="33438" y2="69375"/>
                        <a14:foregroundMark x1="30469" y1="77188" x2="27500" y2="82344"/>
                        <a14:foregroundMark x1="33438" y1="67500" x2="35313" y2="67500"/>
                        <a14:foregroundMark x1="74219" y1="77656" x2="71719" y2="78281"/>
                        <a14:foregroundMark x1="73906" y1="78750" x2="76875" y2="81250"/>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8881" y="-114978"/>
            <a:ext cx="1797759" cy="1797759"/>
          </a:xfrm>
          <a:prstGeom prst="rect">
            <a:avLst/>
          </a:prstGeom>
        </p:spPr>
      </p:pic>
      <p:sp>
        <p:nvSpPr>
          <p:cNvPr id="2" name="矩形 1"/>
          <p:cNvSpPr/>
          <p:nvPr/>
        </p:nvSpPr>
        <p:spPr>
          <a:xfrm>
            <a:off x="1708879" y="591321"/>
            <a:ext cx="1214626" cy="793487"/>
          </a:xfrm>
          <a:prstGeom prst="rect">
            <a:avLst/>
          </a:prstGeom>
        </p:spPr>
        <p:txBody>
          <a:bodyPr wrap="square">
            <a:spAutoFit/>
          </a:bodyPr>
          <a:lstStyle/>
          <a:p>
            <a:pPr algn="ctr">
              <a:lnSpc>
                <a:spcPct val="150000"/>
              </a:lnSpc>
            </a:pPr>
            <a:r>
              <a:rPr lang="zh-CN" altLang="en-US" sz="3600" dirty="0">
                <a:latin typeface="黑体" panose="02010609060101010101" pitchFamily="49" charset="-122"/>
                <a:ea typeface="黑体" panose="02010609060101010101" pitchFamily="49" charset="-122"/>
              </a:rPr>
              <a:t>结果</a:t>
            </a:r>
          </a:p>
        </p:txBody>
      </p:sp>
      <p:sp>
        <p:nvSpPr>
          <p:cNvPr id="3" name="矩形 2"/>
          <p:cNvSpPr/>
          <p:nvPr/>
        </p:nvSpPr>
        <p:spPr>
          <a:xfrm>
            <a:off x="399246" y="1496946"/>
            <a:ext cx="11552350" cy="4247317"/>
          </a:xfrm>
          <a:prstGeom prst="rect">
            <a:avLst/>
          </a:prstGeom>
        </p:spPr>
        <p:txBody>
          <a:bodyPr wrap="square">
            <a:spAutoFit/>
          </a:bodyPr>
          <a:lstStyle/>
          <a:p>
            <a:pPr>
              <a:lnSpc>
                <a:spcPct val="150000"/>
              </a:lnSpc>
            </a:pPr>
            <a:r>
              <a:rPr lang="en-US" altLang="zh-CN" dirty="0">
                <a:latin typeface="黑体" panose="02010609060101010101" pitchFamily="49" charset="-122"/>
                <a:ea typeface="黑体" panose="02010609060101010101" pitchFamily="49" charset="-122"/>
              </a:rPr>
              <a:t> </a:t>
            </a:r>
            <a:r>
              <a:rPr lang="en-US" altLang="zh-CN" dirty="0" smtClean="0">
                <a:latin typeface="黑体" panose="02010609060101010101" pitchFamily="49" charset="-122"/>
                <a:ea typeface="黑体" panose="02010609060101010101" pitchFamily="49" charset="-122"/>
              </a:rPr>
              <a:t>   71</a:t>
            </a:r>
            <a:r>
              <a:rPr lang="zh-CN" altLang="zh-CN" dirty="0">
                <a:latin typeface="黑体" panose="02010609060101010101" pitchFamily="49" charset="-122"/>
                <a:ea typeface="黑体" panose="02010609060101010101" pitchFamily="49" charset="-122"/>
              </a:rPr>
              <a:t>例成人</a:t>
            </a:r>
            <a:r>
              <a:rPr lang="en-US" altLang="zh-CN" dirty="0">
                <a:latin typeface="黑体" panose="02010609060101010101" pitchFamily="49" charset="-122"/>
                <a:ea typeface="黑体" panose="02010609060101010101" pitchFamily="49" charset="-122"/>
              </a:rPr>
              <a:t>RESLES</a:t>
            </a:r>
            <a:r>
              <a:rPr lang="zh-CN" altLang="zh-CN" dirty="0">
                <a:latin typeface="黑体" panose="02010609060101010101" pitchFamily="49" charset="-122"/>
                <a:ea typeface="黑体" panose="02010609060101010101" pitchFamily="49" charset="-122"/>
              </a:rPr>
              <a:t>患者中男性</a:t>
            </a:r>
            <a:r>
              <a:rPr lang="en-US" altLang="zh-CN" dirty="0">
                <a:latin typeface="黑体" panose="02010609060101010101" pitchFamily="49" charset="-122"/>
                <a:ea typeface="黑体" panose="02010609060101010101" pitchFamily="49" charset="-122"/>
              </a:rPr>
              <a:t>53</a:t>
            </a:r>
            <a:r>
              <a:rPr lang="zh-CN" altLang="zh-CN" dirty="0">
                <a:latin typeface="黑体" panose="02010609060101010101" pitchFamily="49" charset="-122"/>
                <a:ea typeface="黑体" panose="02010609060101010101" pitchFamily="49" charset="-122"/>
              </a:rPr>
              <a:t>例，女性</a:t>
            </a:r>
            <a:r>
              <a:rPr lang="en-US" altLang="zh-CN" dirty="0">
                <a:latin typeface="黑体" panose="02010609060101010101" pitchFamily="49" charset="-122"/>
                <a:ea typeface="黑体" panose="02010609060101010101" pitchFamily="49" charset="-122"/>
              </a:rPr>
              <a:t>18</a:t>
            </a:r>
            <a:r>
              <a:rPr lang="zh-CN" altLang="zh-CN" dirty="0">
                <a:latin typeface="黑体" panose="02010609060101010101" pitchFamily="49" charset="-122"/>
                <a:ea typeface="黑体" panose="02010609060101010101" pitchFamily="49" charset="-122"/>
              </a:rPr>
              <a:t>例，平均年龄（</a:t>
            </a:r>
            <a:r>
              <a:rPr lang="en-US" altLang="zh-CN" dirty="0">
                <a:latin typeface="黑体" panose="02010609060101010101" pitchFamily="49" charset="-122"/>
                <a:ea typeface="黑体" panose="02010609060101010101" pitchFamily="49" charset="-122"/>
              </a:rPr>
              <a:t>35.8±14.4</a:t>
            </a:r>
            <a:r>
              <a:rPr lang="zh-CN" altLang="zh-CN" dirty="0">
                <a:latin typeface="黑体" panose="02010609060101010101" pitchFamily="49" charset="-122"/>
                <a:ea typeface="黑体" panose="02010609060101010101" pitchFamily="49" charset="-122"/>
              </a:rPr>
              <a:t>）岁，主要临床症状为头痛、发热、呕吐，</a:t>
            </a:r>
            <a:r>
              <a:rPr lang="en-US" altLang="zh-CN" dirty="0">
                <a:latin typeface="黑体" panose="02010609060101010101" pitchFamily="49" charset="-122"/>
                <a:ea typeface="黑体" panose="02010609060101010101" pitchFamily="49" charset="-122"/>
              </a:rPr>
              <a:t>MRI</a:t>
            </a:r>
            <a:r>
              <a:rPr lang="zh-CN" altLang="zh-CN" dirty="0">
                <a:latin typeface="黑体" panose="02010609060101010101" pitchFamily="49" charset="-122"/>
                <a:ea typeface="黑体" panose="02010609060101010101" pitchFamily="49" charset="-122"/>
              </a:rPr>
              <a:t>成像显示病变在</a:t>
            </a:r>
            <a:r>
              <a:rPr lang="en-US" altLang="zh-CN" dirty="0">
                <a:latin typeface="黑体" panose="02010609060101010101" pitchFamily="49" charset="-122"/>
                <a:ea typeface="黑体" panose="02010609060101010101" pitchFamily="49" charset="-122"/>
              </a:rPr>
              <a:t>SCC</a:t>
            </a:r>
            <a:r>
              <a:rPr lang="zh-CN" altLang="zh-CN" dirty="0">
                <a:latin typeface="黑体" panose="02010609060101010101" pitchFamily="49" charset="-122"/>
                <a:ea typeface="黑体" panose="02010609060101010101" pitchFamily="49" charset="-122"/>
              </a:rPr>
              <a:t>均呈单发、中央、中线对称分布，形状呈圆形、卵圆形、回旋镖形，</a:t>
            </a:r>
            <a:r>
              <a:rPr lang="en-US" altLang="zh-CN" dirty="0">
                <a:latin typeface="黑体" panose="02010609060101010101" pitchFamily="49" charset="-122"/>
                <a:ea typeface="黑体" panose="02010609060101010101" pitchFamily="49" charset="-122"/>
              </a:rPr>
              <a:t>MRI</a:t>
            </a:r>
            <a:r>
              <a:rPr lang="zh-CN" altLang="zh-CN" dirty="0">
                <a:latin typeface="黑体" panose="02010609060101010101" pitchFamily="49" charset="-122"/>
                <a:ea typeface="黑体" panose="02010609060101010101" pitchFamily="49" charset="-122"/>
              </a:rPr>
              <a:t>信号呈</a:t>
            </a:r>
            <a:r>
              <a:rPr lang="en-US" altLang="zh-CN" dirty="0">
                <a:latin typeface="黑体" panose="02010609060101010101" pitchFamily="49" charset="-122"/>
                <a:ea typeface="黑体" panose="02010609060101010101" pitchFamily="49" charset="-122"/>
              </a:rPr>
              <a:t>T1WI</a:t>
            </a:r>
            <a:r>
              <a:rPr lang="zh-CN" altLang="zh-CN" dirty="0">
                <a:latin typeface="黑体" panose="02010609060101010101" pitchFamily="49" charset="-122"/>
                <a:ea typeface="黑体" panose="02010609060101010101" pitchFamily="49" charset="-122"/>
              </a:rPr>
              <a:t>等</a:t>
            </a:r>
            <a:r>
              <a:rPr lang="en-US" altLang="zh-CN" dirty="0">
                <a:latin typeface="黑体" panose="02010609060101010101" pitchFamily="49" charset="-122"/>
                <a:ea typeface="黑体" panose="02010609060101010101" pitchFamily="49" charset="-122"/>
              </a:rPr>
              <a:t>/</a:t>
            </a:r>
            <a:r>
              <a:rPr lang="zh-CN" altLang="zh-CN" dirty="0">
                <a:latin typeface="黑体" panose="02010609060101010101" pitchFamily="49" charset="-122"/>
                <a:ea typeface="黑体" panose="02010609060101010101" pitchFamily="49" charset="-122"/>
              </a:rPr>
              <a:t>稍低信号，</a:t>
            </a:r>
            <a:r>
              <a:rPr lang="en-US" altLang="zh-CN" dirty="0">
                <a:latin typeface="黑体" panose="02010609060101010101" pitchFamily="49" charset="-122"/>
                <a:ea typeface="黑体" panose="02010609060101010101" pitchFamily="49" charset="-122"/>
              </a:rPr>
              <a:t>T2WI</a:t>
            </a:r>
            <a:r>
              <a:rPr lang="zh-CN" altLang="zh-CN" dirty="0">
                <a:latin typeface="黑体" panose="02010609060101010101" pitchFamily="49" charset="-122"/>
                <a:ea typeface="黑体" panose="02010609060101010101" pitchFamily="49" charset="-122"/>
              </a:rPr>
              <a:t>高信号，</a:t>
            </a:r>
            <a:r>
              <a:rPr lang="en-US" altLang="zh-CN" dirty="0">
                <a:latin typeface="黑体" panose="02010609060101010101" pitchFamily="49" charset="-122"/>
                <a:ea typeface="黑体" panose="02010609060101010101" pitchFamily="49" charset="-122"/>
              </a:rPr>
              <a:t>FLAIR</a:t>
            </a:r>
            <a:r>
              <a:rPr lang="zh-CN" altLang="zh-CN" dirty="0">
                <a:latin typeface="黑体" panose="02010609060101010101" pitchFamily="49" charset="-122"/>
                <a:ea typeface="黑体" panose="02010609060101010101" pitchFamily="49" charset="-122"/>
              </a:rPr>
              <a:t>高信号，</a:t>
            </a:r>
            <a:r>
              <a:rPr lang="en-US" altLang="zh-CN" dirty="0">
                <a:latin typeface="黑体" panose="02010609060101010101" pitchFamily="49" charset="-122"/>
                <a:ea typeface="黑体" panose="02010609060101010101" pitchFamily="49" charset="-122"/>
              </a:rPr>
              <a:t>DWI</a:t>
            </a:r>
            <a:r>
              <a:rPr lang="zh-CN" altLang="zh-CN" dirty="0">
                <a:latin typeface="黑体" panose="02010609060101010101" pitchFamily="49" charset="-122"/>
                <a:ea typeface="黑体" panose="02010609060101010101" pitchFamily="49" charset="-122"/>
              </a:rPr>
              <a:t>呈高信号、</a:t>
            </a:r>
            <a:r>
              <a:rPr lang="en-US" altLang="zh-CN" dirty="0">
                <a:latin typeface="黑体" panose="02010609060101010101" pitchFamily="49" charset="-122"/>
                <a:ea typeface="黑体" panose="02010609060101010101" pitchFamily="49" charset="-122"/>
              </a:rPr>
              <a:t>ADC</a:t>
            </a:r>
            <a:r>
              <a:rPr lang="zh-CN" altLang="zh-CN" dirty="0">
                <a:latin typeface="黑体" panose="02010609060101010101" pitchFamily="49" charset="-122"/>
                <a:ea typeface="黑体" panose="02010609060101010101" pitchFamily="49" charset="-122"/>
              </a:rPr>
              <a:t>呈低信号，胼胝体压部</a:t>
            </a:r>
            <a:r>
              <a:rPr lang="en-US" altLang="zh-CN" dirty="0">
                <a:latin typeface="黑体" panose="02010609060101010101" pitchFamily="49" charset="-122"/>
                <a:ea typeface="黑体" panose="02010609060101010101" pitchFamily="49" charset="-122"/>
              </a:rPr>
              <a:t>ADC</a:t>
            </a:r>
            <a:r>
              <a:rPr lang="zh-CN" altLang="zh-CN" dirty="0">
                <a:latin typeface="黑体" panose="02010609060101010101" pitchFamily="49" charset="-122"/>
                <a:ea typeface="黑体" panose="02010609060101010101" pitchFamily="49" charset="-122"/>
              </a:rPr>
              <a:t>值（</a:t>
            </a:r>
            <a:r>
              <a:rPr lang="en-US" altLang="zh-CN" dirty="0">
                <a:latin typeface="黑体" panose="02010609060101010101" pitchFamily="49" charset="-122"/>
                <a:ea typeface="黑体" panose="02010609060101010101" pitchFamily="49" charset="-122"/>
              </a:rPr>
              <a:t>ADC</a:t>
            </a:r>
            <a:r>
              <a:rPr lang="en-US" altLang="zh-CN" baseline="-25000" dirty="0">
                <a:latin typeface="黑体" panose="02010609060101010101" pitchFamily="49" charset="-122"/>
                <a:ea typeface="黑体" panose="02010609060101010101" pitchFamily="49" charset="-122"/>
              </a:rPr>
              <a:t>SCC</a:t>
            </a:r>
            <a:r>
              <a:rPr lang="zh-CN" altLang="zh-CN" dirty="0">
                <a:latin typeface="黑体" panose="02010609060101010101" pitchFamily="49" charset="-122"/>
                <a:ea typeface="黑体" panose="02010609060101010101" pitchFamily="49" charset="-122"/>
              </a:rPr>
              <a:t>）平均为（</a:t>
            </a:r>
            <a:r>
              <a:rPr lang="en-US" altLang="zh-CN" dirty="0">
                <a:latin typeface="黑体" panose="02010609060101010101" pitchFamily="49" charset="-122"/>
                <a:ea typeface="黑体" panose="02010609060101010101" pitchFamily="49" charset="-122"/>
              </a:rPr>
              <a:t>0.8651±0.6460</a:t>
            </a:r>
            <a:r>
              <a:rPr lang="zh-CN" altLang="zh-CN"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×10</a:t>
            </a:r>
            <a:r>
              <a:rPr lang="en-US" altLang="zh-CN" baseline="30000" dirty="0">
                <a:latin typeface="黑体" panose="02010609060101010101" pitchFamily="49" charset="-122"/>
                <a:ea typeface="黑体" panose="02010609060101010101" pitchFamily="49" charset="-122"/>
              </a:rPr>
              <a:t>-3</a:t>
            </a:r>
            <a:r>
              <a:rPr lang="en-US" altLang="zh-CN" dirty="0">
                <a:latin typeface="黑体" panose="02010609060101010101" pitchFamily="49" charset="-122"/>
                <a:ea typeface="黑体" panose="02010609060101010101" pitchFamily="49" charset="-122"/>
              </a:rPr>
              <a:t>mm</a:t>
            </a:r>
            <a:r>
              <a:rPr lang="en-US" altLang="zh-CN" baseline="30000" dirty="0">
                <a:latin typeface="黑体" panose="02010609060101010101" pitchFamily="49" charset="-122"/>
                <a:ea typeface="黑体" panose="02010609060101010101" pitchFamily="49" charset="-122"/>
              </a:rPr>
              <a:t>2</a:t>
            </a:r>
            <a:r>
              <a:rPr lang="en-US" altLang="zh-CN" dirty="0">
                <a:latin typeface="黑体" panose="02010609060101010101" pitchFamily="49" charset="-122"/>
                <a:ea typeface="黑体" panose="02010609060101010101" pitchFamily="49" charset="-122"/>
              </a:rPr>
              <a:t>/s</a:t>
            </a:r>
            <a:r>
              <a:rPr lang="zh-CN" altLang="zh-CN" dirty="0">
                <a:latin typeface="黑体" panose="02010609060101010101" pitchFamily="49" charset="-122"/>
                <a:ea typeface="黑体" panose="02010609060101010101" pitchFamily="49" charset="-122"/>
              </a:rPr>
              <a:t>，胼胝体膝部</a:t>
            </a:r>
            <a:r>
              <a:rPr lang="en-US" altLang="zh-CN" dirty="0">
                <a:latin typeface="黑体" panose="02010609060101010101" pitchFamily="49" charset="-122"/>
                <a:ea typeface="黑体" panose="02010609060101010101" pitchFamily="49" charset="-122"/>
              </a:rPr>
              <a:t>ADC</a:t>
            </a:r>
            <a:r>
              <a:rPr lang="zh-CN" altLang="zh-CN" dirty="0">
                <a:latin typeface="黑体" panose="02010609060101010101" pitchFamily="49" charset="-122"/>
                <a:ea typeface="黑体" panose="02010609060101010101" pitchFamily="49" charset="-122"/>
              </a:rPr>
              <a:t>值（</a:t>
            </a:r>
            <a:r>
              <a:rPr lang="en-US" altLang="zh-CN" dirty="0">
                <a:latin typeface="黑体" panose="02010609060101010101" pitchFamily="49" charset="-122"/>
                <a:ea typeface="黑体" panose="02010609060101010101" pitchFamily="49" charset="-122"/>
              </a:rPr>
              <a:t>ADC</a:t>
            </a:r>
            <a:r>
              <a:rPr lang="en-US" altLang="zh-CN" baseline="-25000" dirty="0">
                <a:latin typeface="黑体" panose="02010609060101010101" pitchFamily="49" charset="-122"/>
                <a:ea typeface="黑体" panose="02010609060101010101" pitchFamily="49" charset="-122"/>
              </a:rPr>
              <a:t>GCC</a:t>
            </a:r>
            <a:r>
              <a:rPr lang="zh-CN" altLang="zh-CN" dirty="0">
                <a:latin typeface="黑体" panose="02010609060101010101" pitchFamily="49" charset="-122"/>
                <a:ea typeface="黑体" panose="02010609060101010101" pitchFamily="49" charset="-122"/>
              </a:rPr>
              <a:t>）平均为</a:t>
            </a:r>
            <a:r>
              <a:rPr lang="en-US" altLang="zh-CN" dirty="0">
                <a:latin typeface="黑体" panose="02010609060101010101" pitchFamily="49" charset="-122"/>
                <a:ea typeface="黑体" panose="02010609060101010101" pitchFamily="49" charset="-122"/>
              </a:rPr>
              <a:t>(1.2088±0.6317)×10</a:t>
            </a:r>
            <a:r>
              <a:rPr lang="en-US" altLang="zh-CN" baseline="30000" dirty="0">
                <a:latin typeface="黑体" panose="02010609060101010101" pitchFamily="49" charset="-122"/>
                <a:ea typeface="黑体" panose="02010609060101010101" pitchFamily="49" charset="-122"/>
              </a:rPr>
              <a:t>-3</a:t>
            </a:r>
            <a:r>
              <a:rPr lang="en-US" altLang="zh-CN" dirty="0">
                <a:latin typeface="黑体" panose="02010609060101010101" pitchFamily="49" charset="-122"/>
                <a:ea typeface="黑体" panose="02010609060101010101" pitchFamily="49" charset="-122"/>
              </a:rPr>
              <a:t>mm</a:t>
            </a:r>
            <a:r>
              <a:rPr lang="en-US" altLang="zh-CN" baseline="30000" dirty="0">
                <a:latin typeface="黑体" panose="02010609060101010101" pitchFamily="49" charset="-122"/>
                <a:ea typeface="黑体" panose="02010609060101010101" pitchFamily="49" charset="-122"/>
              </a:rPr>
              <a:t>2</a:t>
            </a:r>
            <a:r>
              <a:rPr lang="en-US" altLang="zh-CN" dirty="0">
                <a:latin typeface="黑体" panose="02010609060101010101" pitchFamily="49" charset="-122"/>
                <a:ea typeface="黑体" panose="02010609060101010101" pitchFamily="49" charset="-122"/>
              </a:rPr>
              <a:t>/s, </a:t>
            </a:r>
            <a:r>
              <a:rPr lang="en-US" altLang="zh-CN" dirty="0" err="1">
                <a:latin typeface="黑体" panose="02010609060101010101" pitchFamily="49" charset="-122"/>
                <a:ea typeface="黑体" panose="02010609060101010101" pitchFamily="49" charset="-122"/>
              </a:rPr>
              <a:t>rADC</a:t>
            </a:r>
            <a:r>
              <a:rPr lang="zh-CN" altLang="zh-CN" dirty="0">
                <a:latin typeface="黑体" panose="02010609060101010101" pitchFamily="49" charset="-122"/>
                <a:ea typeface="黑体" panose="02010609060101010101" pitchFamily="49" charset="-122"/>
              </a:rPr>
              <a:t>值平均为（</a:t>
            </a:r>
            <a:r>
              <a:rPr lang="en-US" altLang="zh-CN" dirty="0">
                <a:latin typeface="黑体" panose="02010609060101010101" pitchFamily="49" charset="-122"/>
                <a:ea typeface="黑体" panose="02010609060101010101" pitchFamily="49" charset="-122"/>
              </a:rPr>
              <a:t>0.3511±0.1931</a:t>
            </a:r>
            <a:r>
              <a:rPr lang="zh-CN" altLang="zh-CN"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88</a:t>
            </a:r>
            <a:r>
              <a:rPr lang="zh-CN" altLang="zh-CN" dirty="0">
                <a:latin typeface="黑体" panose="02010609060101010101" pitchFamily="49" charset="-122"/>
                <a:ea typeface="黑体" panose="02010609060101010101" pitchFamily="49" charset="-122"/>
              </a:rPr>
              <a:t>例成人</a:t>
            </a:r>
            <a:r>
              <a:rPr lang="en-US" altLang="zh-CN" dirty="0">
                <a:latin typeface="黑体" panose="02010609060101010101" pitchFamily="49" charset="-122"/>
                <a:ea typeface="黑体" panose="02010609060101010101" pitchFamily="49" charset="-122"/>
              </a:rPr>
              <a:t>SCC</a:t>
            </a:r>
            <a:r>
              <a:rPr lang="zh-CN" altLang="zh-CN" dirty="0">
                <a:latin typeface="黑体" panose="02010609060101010101" pitchFamily="49" charset="-122"/>
                <a:ea typeface="黑体" panose="02010609060101010101" pitchFamily="49" charset="-122"/>
              </a:rPr>
              <a:t>急性脑梗死患者中男性</a:t>
            </a:r>
            <a:r>
              <a:rPr lang="en-US" altLang="zh-CN" dirty="0">
                <a:latin typeface="黑体" panose="02010609060101010101" pitchFamily="49" charset="-122"/>
                <a:ea typeface="黑体" panose="02010609060101010101" pitchFamily="49" charset="-122"/>
              </a:rPr>
              <a:t>59</a:t>
            </a:r>
            <a:r>
              <a:rPr lang="zh-CN" altLang="zh-CN" dirty="0">
                <a:latin typeface="黑体" panose="02010609060101010101" pitchFamily="49" charset="-122"/>
                <a:ea typeface="黑体" panose="02010609060101010101" pitchFamily="49" charset="-122"/>
              </a:rPr>
              <a:t>例，女性</a:t>
            </a:r>
            <a:r>
              <a:rPr lang="en-US" altLang="zh-CN" dirty="0">
                <a:latin typeface="黑体" panose="02010609060101010101" pitchFamily="49" charset="-122"/>
                <a:ea typeface="黑体" panose="02010609060101010101" pitchFamily="49" charset="-122"/>
              </a:rPr>
              <a:t>29</a:t>
            </a:r>
            <a:r>
              <a:rPr lang="zh-CN" altLang="zh-CN" dirty="0">
                <a:latin typeface="黑体" panose="02010609060101010101" pitchFamily="49" charset="-122"/>
                <a:ea typeface="黑体" panose="02010609060101010101" pitchFamily="49" charset="-122"/>
              </a:rPr>
              <a:t>例，平均年龄（</a:t>
            </a:r>
            <a:r>
              <a:rPr lang="en-US" altLang="zh-CN" dirty="0">
                <a:latin typeface="黑体" panose="02010609060101010101" pitchFamily="49" charset="-122"/>
                <a:ea typeface="黑体" panose="02010609060101010101" pitchFamily="49" charset="-122"/>
              </a:rPr>
              <a:t>55.5±14.2</a:t>
            </a:r>
            <a:r>
              <a:rPr lang="zh-CN" altLang="zh-CN" dirty="0">
                <a:latin typeface="黑体" panose="02010609060101010101" pitchFamily="49" charset="-122"/>
                <a:ea typeface="黑体" panose="02010609060101010101" pitchFamily="49" charset="-122"/>
              </a:rPr>
              <a:t>）岁，主要临床症状为锥体束损伤、头晕、意识障碍，</a:t>
            </a:r>
            <a:r>
              <a:rPr lang="en-US" altLang="zh-CN" dirty="0">
                <a:latin typeface="黑体" panose="02010609060101010101" pitchFamily="49" charset="-122"/>
                <a:ea typeface="黑体" panose="02010609060101010101" pitchFamily="49" charset="-122"/>
              </a:rPr>
              <a:t>MRI</a:t>
            </a:r>
            <a:r>
              <a:rPr lang="zh-CN" altLang="zh-CN" dirty="0">
                <a:latin typeface="黑体" panose="02010609060101010101" pitchFamily="49" charset="-122"/>
                <a:ea typeface="黑体" panose="02010609060101010101" pitchFamily="49" charset="-122"/>
              </a:rPr>
              <a:t>成像显示多数呈颅内多发病变，多数</a:t>
            </a:r>
            <a:r>
              <a:rPr lang="en-US" altLang="zh-CN" dirty="0">
                <a:latin typeface="黑体" panose="02010609060101010101" pitchFamily="49" charset="-122"/>
                <a:ea typeface="黑体" panose="02010609060101010101" pitchFamily="49" charset="-122"/>
              </a:rPr>
              <a:t>SCC</a:t>
            </a:r>
            <a:r>
              <a:rPr lang="zh-CN" altLang="zh-CN" dirty="0">
                <a:latin typeface="黑体" panose="02010609060101010101" pitchFamily="49" charset="-122"/>
                <a:ea typeface="黑体" panose="02010609060101010101" pitchFamily="49" charset="-122"/>
              </a:rPr>
              <a:t>病变呈中线偏侧分布，多数形状呈不规则形，</a:t>
            </a:r>
            <a:r>
              <a:rPr lang="en-US" altLang="zh-CN" dirty="0">
                <a:latin typeface="黑体" panose="02010609060101010101" pitchFamily="49" charset="-122"/>
                <a:ea typeface="黑体" panose="02010609060101010101" pitchFamily="49" charset="-122"/>
              </a:rPr>
              <a:t>MRI</a:t>
            </a:r>
            <a:r>
              <a:rPr lang="zh-CN" altLang="zh-CN" dirty="0">
                <a:latin typeface="黑体" panose="02010609060101010101" pitchFamily="49" charset="-122"/>
                <a:ea typeface="黑体" panose="02010609060101010101" pitchFamily="49" charset="-122"/>
              </a:rPr>
              <a:t>信号与</a:t>
            </a:r>
            <a:r>
              <a:rPr lang="en-US" altLang="zh-CN" dirty="0">
                <a:latin typeface="黑体" panose="02010609060101010101" pitchFamily="49" charset="-122"/>
                <a:ea typeface="黑体" panose="02010609060101010101" pitchFamily="49" charset="-122"/>
              </a:rPr>
              <a:t>RESLES</a:t>
            </a:r>
            <a:r>
              <a:rPr lang="zh-CN" altLang="zh-CN" dirty="0">
                <a:latin typeface="黑体" panose="02010609060101010101" pitchFamily="49" charset="-122"/>
                <a:ea typeface="黑体" panose="02010609060101010101" pitchFamily="49" charset="-122"/>
              </a:rPr>
              <a:t>相似，</a:t>
            </a:r>
            <a:r>
              <a:rPr lang="en-US" altLang="zh-CN" dirty="0">
                <a:latin typeface="黑体" panose="02010609060101010101" pitchFamily="49" charset="-122"/>
                <a:ea typeface="黑体" panose="02010609060101010101" pitchFamily="49" charset="-122"/>
              </a:rPr>
              <a:t>ADC</a:t>
            </a:r>
            <a:r>
              <a:rPr lang="en-US" altLang="zh-CN" baseline="-25000" dirty="0">
                <a:latin typeface="黑体" panose="02010609060101010101" pitchFamily="49" charset="-122"/>
                <a:ea typeface="黑体" panose="02010609060101010101" pitchFamily="49" charset="-122"/>
              </a:rPr>
              <a:t>SCC</a:t>
            </a:r>
            <a:r>
              <a:rPr lang="zh-CN" altLang="zh-CN" dirty="0">
                <a:latin typeface="黑体" panose="02010609060101010101" pitchFamily="49" charset="-122"/>
                <a:ea typeface="黑体" panose="02010609060101010101" pitchFamily="49" charset="-122"/>
              </a:rPr>
              <a:t>值平均为</a:t>
            </a:r>
            <a:r>
              <a:rPr lang="en-US" altLang="zh-CN" dirty="0">
                <a:latin typeface="黑体" panose="02010609060101010101" pitchFamily="49" charset="-122"/>
                <a:ea typeface="黑体" panose="02010609060101010101" pitchFamily="49" charset="-122"/>
              </a:rPr>
              <a:t>(0.8179±0.5937)×10</a:t>
            </a:r>
            <a:r>
              <a:rPr lang="en-US" altLang="zh-CN" baseline="30000" dirty="0">
                <a:latin typeface="黑体" panose="02010609060101010101" pitchFamily="49" charset="-122"/>
                <a:ea typeface="黑体" panose="02010609060101010101" pitchFamily="49" charset="-122"/>
              </a:rPr>
              <a:t>-3</a:t>
            </a:r>
            <a:r>
              <a:rPr lang="en-US" altLang="zh-CN" dirty="0">
                <a:latin typeface="黑体" panose="02010609060101010101" pitchFamily="49" charset="-122"/>
                <a:ea typeface="黑体" panose="02010609060101010101" pitchFamily="49" charset="-122"/>
              </a:rPr>
              <a:t>mm</a:t>
            </a:r>
            <a:r>
              <a:rPr lang="en-US" altLang="zh-CN" baseline="30000" dirty="0">
                <a:latin typeface="黑体" panose="02010609060101010101" pitchFamily="49" charset="-122"/>
                <a:ea typeface="黑体" panose="02010609060101010101" pitchFamily="49" charset="-122"/>
              </a:rPr>
              <a:t>2</a:t>
            </a:r>
            <a:r>
              <a:rPr lang="en-US" altLang="zh-CN" dirty="0">
                <a:latin typeface="黑体" panose="02010609060101010101" pitchFamily="49" charset="-122"/>
                <a:ea typeface="黑体" panose="02010609060101010101" pitchFamily="49" charset="-122"/>
              </a:rPr>
              <a:t>/s</a:t>
            </a:r>
            <a:r>
              <a:rPr lang="zh-CN" altLang="zh-CN"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ADC</a:t>
            </a:r>
            <a:r>
              <a:rPr lang="en-US" altLang="zh-CN" baseline="-25000" dirty="0">
                <a:latin typeface="黑体" panose="02010609060101010101" pitchFamily="49" charset="-122"/>
                <a:ea typeface="黑体" panose="02010609060101010101" pitchFamily="49" charset="-122"/>
              </a:rPr>
              <a:t>GCC</a:t>
            </a:r>
            <a:r>
              <a:rPr lang="zh-CN" altLang="zh-CN" dirty="0">
                <a:latin typeface="黑体" panose="02010609060101010101" pitchFamily="49" charset="-122"/>
                <a:ea typeface="黑体" panose="02010609060101010101" pitchFamily="49" charset="-122"/>
              </a:rPr>
              <a:t>值平均为</a:t>
            </a:r>
            <a:r>
              <a:rPr lang="en-US" altLang="zh-CN" dirty="0">
                <a:latin typeface="黑体" panose="02010609060101010101" pitchFamily="49" charset="-122"/>
                <a:ea typeface="黑体" panose="02010609060101010101" pitchFamily="49" charset="-122"/>
              </a:rPr>
              <a:t>(1.2874±0.6473)×10</a:t>
            </a:r>
            <a:r>
              <a:rPr lang="en-US" altLang="zh-CN" baseline="30000" dirty="0">
                <a:latin typeface="黑体" panose="02010609060101010101" pitchFamily="49" charset="-122"/>
                <a:ea typeface="黑体" panose="02010609060101010101" pitchFamily="49" charset="-122"/>
              </a:rPr>
              <a:t>-3</a:t>
            </a:r>
            <a:r>
              <a:rPr lang="en-US" altLang="zh-CN" dirty="0">
                <a:latin typeface="黑体" panose="02010609060101010101" pitchFamily="49" charset="-122"/>
                <a:ea typeface="黑体" panose="02010609060101010101" pitchFamily="49" charset="-122"/>
              </a:rPr>
              <a:t>mm</a:t>
            </a:r>
            <a:r>
              <a:rPr lang="en-US" altLang="zh-CN" baseline="30000" dirty="0">
                <a:latin typeface="黑体" panose="02010609060101010101" pitchFamily="49" charset="-122"/>
                <a:ea typeface="黑体" panose="02010609060101010101" pitchFamily="49" charset="-122"/>
              </a:rPr>
              <a:t>2</a:t>
            </a:r>
            <a:r>
              <a:rPr lang="en-US" altLang="zh-CN" dirty="0">
                <a:latin typeface="黑体" panose="02010609060101010101" pitchFamily="49" charset="-122"/>
                <a:ea typeface="黑体" panose="02010609060101010101" pitchFamily="49" charset="-122"/>
              </a:rPr>
              <a:t>/s</a:t>
            </a:r>
            <a:r>
              <a:rPr lang="zh-CN" altLang="zh-CN" dirty="0">
                <a:latin typeface="黑体" panose="02010609060101010101" pitchFamily="49" charset="-122"/>
                <a:ea typeface="黑体" panose="02010609060101010101" pitchFamily="49" charset="-122"/>
              </a:rPr>
              <a:t>，</a:t>
            </a:r>
            <a:r>
              <a:rPr lang="en-US" altLang="zh-CN" dirty="0" err="1">
                <a:latin typeface="黑体" panose="02010609060101010101" pitchFamily="49" charset="-122"/>
                <a:ea typeface="黑体" panose="02010609060101010101" pitchFamily="49" charset="-122"/>
              </a:rPr>
              <a:t>rADC</a:t>
            </a:r>
            <a:r>
              <a:rPr lang="zh-CN" altLang="zh-CN" dirty="0">
                <a:latin typeface="黑体" panose="02010609060101010101" pitchFamily="49" charset="-122"/>
                <a:ea typeface="黑体" panose="02010609060101010101" pitchFamily="49" charset="-122"/>
              </a:rPr>
              <a:t>值平均为（</a:t>
            </a:r>
            <a:r>
              <a:rPr lang="en-US" altLang="zh-CN" dirty="0">
                <a:latin typeface="黑体" panose="02010609060101010101" pitchFamily="49" charset="-122"/>
                <a:ea typeface="黑体" panose="02010609060101010101" pitchFamily="49" charset="-122"/>
              </a:rPr>
              <a:t>0.4212±0.1737</a:t>
            </a:r>
            <a:r>
              <a:rPr lang="zh-CN" altLang="zh-CN" dirty="0">
                <a:latin typeface="黑体" panose="02010609060101010101" pitchFamily="49" charset="-122"/>
                <a:ea typeface="黑体" panose="02010609060101010101" pitchFamily="49" charset="-122"/>
              </a:rPr>
              <a:t>）。统计学分析结果显示，两组性别、病变信号、</a:t>
            </a:r>
            <a:r>
              <a:rPr lang="en-US" altLang="zh-CN" dirty="0">
                <a:latin typeface="黑体" panose="02010609060101010101" pitchFamily="49" charset="-122"/>
                <a:ea typeface="黑体" panose="02010609060101010101" pitchFamily="49" charset="-122"/>
              </a:rPr>
              <a:t>ADC</a:t>
            </a:r>
            <a:r>
              <a:rPr lang="en-US" altLang="zh-CN" baseline="-25000" dirty="0">
                <a:latin typeface="黑体" panose="02010609060101010101" pitchFamily="49" charset="-122"/>
                <a:ea typeface="黑体" panose="02010609060101010101" pitchFamily="49" charset="-122"/>
              </a:rPr>
              <a:t>SCC</a:t>
            </a:r>
            <a:r>
              <a:rPr lang="zh-CN" altLang="zh-CN" dirty="0">
                <a:latin typeface="黑体" panose="02010609060101010101" pitchFamily="49" charset="-122"/>
                <a:ea typeface="黑体" panose="02010609060101010101" pitchFamily="49" charset="-122"/>
              </a:rPr>
              <a:t>值、</a:t>
            </a:r>
            <a:r>
              <a:rPr lang="en-US" altLang="zh-CN" dirty="0">
                <a:latin typeface="黑体" panose="02010609060101010101" pitchFamily="49" charset="-122"/>
                <a:ea typeface="黑体" panose="02010609060101010101" pitchFamily="49" charset="-122"/>
              </a:rPr>
              <a:t>ADC</a:t>
            </a:r>
            <a:r>
              <a:rPr lang="en-US" altLang="zh-CN" baseline="-25000" dirty="0">
                <a:latin typeface="黑体" panose="02010609060101010101" pitchFamily="49" charset="-122"/>
                <a:ea typeface="黑体" panose="02010609060101010101" pitchFamily="49" charset="-122"/>
              </a:rPr>
              <a:t>GCC</a:t>
            </a:r>
            <a:r>
              <a:rPr lang="zh-CN" altLang="zh-CN" dirty="0">
                <a:latin typeface="黑体" panose="02010609060101010101" pitchFamily="49" charset="-122"/>
                <a:ea typeface="黑体" panose="02010609060101010101" pitchFamily="49" charset="-122"/>
              </a:rPr>
              <a:t>值差异无统计学意义，两组年龄、主要临床症状、病变</a:t>
            </a:r>
            <a:r>
              <a:rPr lang="en-US" altLang="zh-CN" dirty="0">
                <a:latin typeface="黑体" panose="02010609060101010101" pitchFamily="49" charset="-122"/>
                <a:ea typeface="黑体" panose="02010609060101010101" pitchFamily="49" charset="-122"/>
              </a:rPr>
              <a:t>MRI</a:t>
            </a:r>
            <a:r>
              <a:rPr lang="zh-CN" altLang="zh-CN" dirty="0">
                <a:latin typeface="黑体" panose="02010609060101010101" pitchFamily="49" charset="-122"/>
                <a:ea typeface="黑体" panose="02010609060101010101" pitchFamily="49" charset="-122"/>
              </a:rPr>
              <a:t>特征（位置、数量、形态）及</a:t>
            </a:r>
            <a:r>
              <a:rPr lang="en-US" altLang="zh-CN" dirty="0" err="1">
                <a:latin typeface="黑体" panose="02010609060101010101" pitchFamily="49" charset="-122"/>
                <a:ea typeface="黑体" panose="02010609060101010101" pitchFamily="49" charset="-122"/>
              </a:rPr>
              <a:t>rADC</a:t>
            </a:r>
            <a:r>
              <a:rPr lang="zh-CN" altLang="zh-CN" dirty="0">
                <a:latin typeface="黑体" panose="02010609060101010101" pitchFamily="49" charset="-122"/>
                <a:ea typeface="黑体" panose="02010609060101010101" pitchFamily="49" charset="-122"/>
              </a:rPr>
              <a:t>值差异有统计学意义。</a:t>
            </a:r>
          </a:p>
        </p:txBody>
      </p:sp>
    </p:spTree>
    <p:extLst>
      <p:ext uri="{BB962C8B-B14F-4D97-AF65-F5344CB8AC3E}">
        <p14:creationId xmlns:p14="http://schemas.microsoft.com/office/powerpoint/2010/main" val="2502106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61332D7C-29CF-46CE-A662-18945D0DE6B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86908" y="5558427"/>
            <a:ext cx="12691872" cy="1299573"/>
          </a:xfrm>
          <a:prstGeom prst="rect">
            <a:avLst/>
          </a:prstGeom>
          <a:noFill/>
          <a:ln>
            <a:noFill/>
          </a:ln>
        </p:spPr>
      </p:pic>
      <p:pic>
        <p:nvPicPr>
          <p:cNvPr id="8" name="图片 7">
            <a:extLst>
              <a:ext uri="{FF2B5EF4-FFF2-40B4-BE49-F238E27FC236}">
                <a16:creationId xmlns="" xmlns:a16="http://schemas.microsoft.com/office/drawing/2014/main" id="{7E6F08C2-26D4-4BCA-BF6A-A1E48B00B03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6406" y1="16719" x2="36719" y2="20469"/>
                        <a14:foregroundMark x1="34531" y1="17813" x2="36719" y2="18125"/>
                        <a14:foregroundMark x1="43750" y1="11094" x2="42656" y2="14063"/>
                        <a14:foregroundMark x1="49375" y1="12969" x2="51250" y2="15625"/>
                        <a14:foregroundMark x1="58594" y1="13438" x2="56875" y2="15625"/>
                        <a14:foregroundMark x1="64531" y1="18125" x2="65313" y2="16406"/>
                        <a14:foregroundMark x1="64219" y1="22969" x2="40156" y2="20313"/>
                        <a14:foregroundMark x1="40156" y1="20313" x2="30469" y2="42656"/>
                        <a14:foregroundMark x1="30469" y1="42656" x2="49063" y2="56563"/>
                        <a14:foregroundMark x1="49063" y1="56563" x2="70313" y2="46094"/>
                        <a14:foregroundMark x1="70313" y1="46094" x2="48438" y2="53125"/>
                        <a14:foregroundMark x1="48438" y1="53125" x2="42656" y2="30000"/>
                        <a14:foregroundMark x1="42656" y1="30000" x2="66563" y2="24531"/>
                        <a14:foregroundMark x1="66563" y1="24531" x2="50625" y2="42656"/>
                        <a14:foregroundMark x1="50625" y1="42656" x2="51406" y2="70781"/>
                        <a14:foregroundMark x1="51406" y1="70781" x2="29219" y2="77500"/>
                        <a14:foregroundMark x1="29219" y1="77500" x2="55469" y2="80156"/>
                        <a14:foregroundMark x1="55469" y1="80156" x2="31563" y2="71563"/>
                        <a14:foregroundMark x1="31563" y1="71563" x2="58750" y2="73281"/>
                        <a14:foregroundMark x1="58750" y1="73281" x2="34219" y2="70469"/>
                        <a14:foregroundMark x1="34219" y1="70469" x2="31875" y2="72031"/>
                        <a14:foregroundMark x1="89531" y1="46406" x2="89531" y2="46406"/>
                        <a14:foregroundMark x1="31875" y1="69063" x2="61875" y2="76250"/>
                        <a14:foregroundMark x1="61875" y1="76250" x2="34688" y2="82656"/>
                        <a14:foregroundMark x1="34688" y1="82656" x2="57344" y2="78125"/>
                        <a14:foregroundMark x1="57344" y1="78125" x2="50469" y2="71250"/>
                        <a14:foregroundMark x1="36406" y1="21094" x2="36406" y2="21094"/>
                        <a14:foregroundMark x1="72344" y1="34844" x2="72813" y2="38281"/>
                        <a14:foregroundMark x1="67188" y1="36719" x2="70156" y2="43750"/>
                        <a14:foregroundMark x1="32344" y1="68750" x2="44844" y2="68750"/>
                        <a14:foregroundMark x1="72344" y1="32344" x2="69375" y2="44219"/>
                        <a14:foregroundMark x1="71719" y1="79844" x2="45313" y2="80625"/>
                        <a14:foregroundMark x1="45313" y1="80625" x2="33438" y2="69375"/>
                        <a14:foregroundMark x1="30469" y1="77188" x2="27500" y2="82344"/>
                        <a14:foregroundMark x1="33438" y1="67500" x2="35313" y2="67500"/>
                        <a14:foregroundMark x1="74219" y1="77656" x2="71719" y2="78281"/>
                        <a14:foregroundMark x1="73906" y1="78750" x2="76875" y2="81250"/>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8881" y="-114978"/>
            <a:ext cx="1797759" cy="1797759"/>
          </a:xfrm>
          <a:prstGeom prst="rect">
            <a:avLst/>
          </a:prstGeom>
        </p:spPr>
      </p:pic>
      <p:sp>
        <p:nvSpPr>
          <p:cNvPr id="2" name="矩形 1"/>
          <p:cNvSpPr/>
          <p:nvPr/>
        </p:nvSpPr>
        <p:spPr>
          <a:xfrm>
            <a:off x="1708879" y="591321"/>
            <a:ext cx="1214626" cy="793487"/>
          </a:xfrm>
          <a:prstGeom prst="rect">
            <a:avLst/>
          </a:prstGeom>
        </p:spPr>
        <p:txBody>
          <a:bodyPr wrap="square">
            <a:spAutoFit/>
          </a:bodyPr>
          <a:lstStyle/>
          <a:p>
            <a:pPr algn="ctr">
              <a:lnSpc>
                <a:spcPct val="150000"/>
              </a:lnSpc>
            </a:pPr>
            <a:r>
              <a:rPr lang="zh-CN" altLang="en-US" sz="3600" dirty="0" smtClean="0">
                <a:latin typeface="黑体" panose="02010609060101010101" pitchFamily="49" charset="-122"/>
                <a:ea typeface="黑体" panose="02010609060101010101" pitchFamily="49" charset="-122"/>
              </a:rPr>
              <a:t>结果</a:t>
            </a:r>
            <a:endParaRPr lang="zh-CN" altLang="en-US" sz="3600" dirty="0">
              <a:latin typeface="黑体" panose="02010609060101010101" pitchFamily="49" charset="-122"/>
              <a:ea typeface="黑体" panose="02010609060101010101" pitchFamily="49" charset="-122"/>
            </a:endParaRPr>
          </a:p>
        </p:txBody>
      </p:sp>
      <p:pic>
        <p:nvPicPr>
          <p:cNvPr id="6" name="图片 5"/>
          <p:cNvPicPr/>
          <p:nvPr/>
        </p:nvPicPr>
        <p:blipFill>
          <a:blip r:embed="rId5" cstate="print">
            <a:extLst>
              <a:ext uri="{28A0092B-C50C-407E-A947-70E740481C1C}">
                <a14:useLocalDpi xmlns:a14="http://schemas.microsoft.com/office/drawing/2010/main" val="0"/>
              </a:ext>
            </a:extLst>
          </a:blip>
          <a:stretch>
            <a:fillRect/>
          </a:stretch>
        </p:blipFill>
        <p:spPr>
          <a:xfrm>
            <a:off x="1359589" y="1444897"/>
            <a:ext cx="5274310" cy="4113530"/>
          </a:xfrm>
          <a:prstGeom prst="rect">
            <a:avLst/>
          </a:prstGeom>
        </p:spPr>
      </p:pic>
      <p:sp>
        <p:nvSpPr>
          <p:cNvPr id="4" name="矩形 3"/>
          <p:cNvSpPr/>
          <p:nvPr/>
        </p:nvSpPr>
        <p:spPr>
          <a:xfrm>
            <a:off x="7147775" y="1444897"/>
            <a:ext cx="4450778" cy="3970318"/>
          </a:xfrm>
          <a:prstGeom prst="rect">
            <a:avLst/>
          </a:prstGeom>
        </p:spPr>
        <p:txBody>
          <a:bodyPr wrap="square">
            <a:spAutoFit/>
          </a:bodyPr>
          <a:lstStyle/>
          <a:p>
            <a:pPr algn="just">
              <a:lnSpc>
                <a:spcPct val="150000"/>
              </a:lnSpc>
              <a:spcAft>
                <a:spcPts val="0"/>
              </a:spcAft>
            </a:pP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图</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1A-F RESLES</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病例</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13</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，患者男，</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21</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岁，头痛、发热</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天，胼胝体压部边界清楚的中央、对称分布、类圆形病变，</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T1WI</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呈低信号（</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1A</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T2WI</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呈高信号（</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1B</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FLAIR</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呈高信号（</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1C</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DWI</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呈明显高信号（</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1D</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ADC</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呈明显低信号（</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1E</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,10</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天后复查</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FLAIR</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显示病变消失（</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1F</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endParaRPr lang="zh-CN" altLang="zh-CN" sz="1400"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图</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2A-F </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胼胝体压部急性脑梗死病例</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7</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，患者男，</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63</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岁，肢体活动障碍</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小时，胼胝体压部偏左侧边界清楚的条片状病变，</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T1WI</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呈低信号（</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2A</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T2WI</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呈高信号（</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2B</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FLAIR</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呈高信号（</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2C</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DWI</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呈明显高信号（</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2D</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ADC</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呈明显低信号（</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2E</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,18</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天后复查</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FLAIR</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显示病变呈软化灶（</a:t>
            </a:r>
            <a:r>
              <a:rPr lang="en-US"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2F</a:t>
            </a:r>
            <a:r>
              <a:rPr lang="zh-CN" altLang="zh-CN" sz="14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），患者右侧基底节区同时存在陈旧性腔隙性脑梗死灶。</a:t>
            </a:r>
            <a:endParaRPr lang="zh-CN" altLang="zh-CN" sz="14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047933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61332D7C-29CF-46CE-A662-18945D0DE6B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86908" y="5558427"/>
            <a:ext cx="12691872" cy="1299573"/>
          </a:xfrm>
          <a:prstGeom prst="rect">
            <a:avLst/>
          </a:prstGeom>
          <a:noFill/>
          <a:ln>
            <a:noFill/>
          </a:ln>
        </p:spPr>
      </p:pic>
      <p:pic>
        <p:nvPicPr>
          <p:cNvPr id="8" name="图片 7">
            <a:extLst>
              <a:ext uri="{FF2B5EF4-FFF2-40B4-BE49-F238E27FC236}">
                <a16:creationId xmlns="" xmlns:a16="http://schemas.microsoft.com/office/drawing/2014/main" id="{7E6F08C2-26D4-4BCA-BF6A-A1E48B00B03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6406" y1="16719" x2="36719" y2="20469"/>
                        <a14:foregroundMark x1="34531" y1="17813" x2="36719" y2="18125"/>
                        <a14:foregroundMark x1="43750" y1="11094" x2="42656" y2="14063"/>
                        <a14:foregroundMark x1="49375" y1="12969" x2="51250" y2="15625"/>
                        <a14:foregroundMark x1="58594" y1="13438" x2="56875" y2="15625"/>
                        <a14:foregroundMark x1="64531" y1="18125" x2="65313" y2="16406"/>
                        <a14:foregroundMark x1="64219" y1="22969" x2="40156" y2="20313"/>
                        <a14:foregroundMark x1="40156" y1="20313" x2="30469" y2="42656"/>
                        <a14:foregroundMark x1="30469" y1="42656" x2="49063" y2="56563"/>
                        <a14:foregroundMark x1="49063" y1="56563" x2="70313" y2="46094"/>
                        <a14:foregroundMark x1="70313" y1="46094" x2="48438" y2="53125"/>
                        <a14:foregroundMark x1="48438" y1="53125" x2="42656" y2="30000"/>
                        <a14:foregroundMark x1="42656" y1="30000" x2="66563" y2="24531"/>
                        <a14:foregroundMark x1="66563" y1="24531" x2="50625" y2="42656"/>
                        <a14:foregroundMark x1="50625" y1="42656" x2="51406" y2="70781"/>
                        <a14:foregroundMark x1="51406" y1="70781" x2="29219" y2="77500"/>
                        <a14:foregroundMark x1="29219" y1="77500" x2="55469" y2="80156"/>
                        <a14:foregroundMark x1="55469" y1="80156" x2="31563" y2="71563"/>
                        <a14:foregroundMark x1="31563" y1="71563" x2="58750" y2="73281"/>
                        <a14:foregroundMark x1="58750" y1="73281" x2="34219" y2="70469"/>
                        <a14:foregroundMark x1="34219" y1="70469" x2="31875" y2="72031"/>
                        <a14:foregroundMark x1="89531" y1="46406" x2="89531" y2="46406"/>
                        <a14:foregroundMark x1="31875" y1="69063" x2="61875" y2="76250"/>
                        <a14:foregroundMark x1="61875" y1="76250" x2="34688" y2="82656"/>
                        <a14:foregroundMark x1="34688" y1="82656" x2="57344" y2="78125"/>
                        <a14:foregroundMark x1="57344" y1="78125" x2="50469" y2="71250"/>
                        <a14:foregroundMark x1="36406" y1="21094" x2="36406" y2="21094"/>
                        <a14:foregroundMark x1="72344" y1="34844" x2="72813" y2="38281"/>
                        <a14:foregroundMark x1="67188" y1="36719" x2="70156" y2="43750"/>
                        <a14:foregroundMark x1="32344" y1="68750" x2="44844" y2="68750"/>
                        <a14:foregroundMark x1="72344" y1="32344" x2="69375" y2="44219"/>
                        <a14:foregroundMark x1="71719" y1="79844" x2="45313" y2="80625"/>
                        <a14:foregroundMark x1="45313" y1="80625" x2="33438" y2="69375"/>
                        <a14:foregroundMark x1="30469" y1="77188" x2="27500" y2="82344"/>
                        <a14:foregroundMark x1="33438" y1="67500" x2="35313" y2="67500"/>
                        <a14:foregroundMark x1="74219" y1="77656" x2="71719" y2="78281"/>
                        <a14:foregroundMark x1="73906" y1="78750" x2="76875" y2="81250"/>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8881" y="-114978"/>
            <a:ext cx="1797759" cy="1797759"/>
          </a:xfrm>
          <a:prstGeom prst="rect">
            <a:avLst/>
          </a:prstGeom>
        </p:spPr>
      </p:pic>
      <p:sp>
        <p:nvSpPr>
          <p:cNvPr id="2" name="矩形 1"/>
          <p:cNvSpPr/>
          <p:nvPr/>
        </p:nvSpPr>
        <p:spPr>
          <a:xfrm>
            <a:off x="1708879" y="591321"/>
            <a:ext cx="1214626" cy="793487"/>
          </a:xfrm>
          <a:prstGeom prst="rect">
            <a:avLst/>
          </a:prstGeom>
        </p:spPr>
        <p:txBody>
          <a:bodyPr wrap="square">
            <a:spAutoFit/>
          </a:bodyPr>
          <a:lstStyle/>
          <a:p>
            <a:pPr algn="ctr">
              <a:lnSpc>
                <a:spcPct val="150000"/>
              </a:lnSpc>
            </a:pPr>
            <a:r>
              <a:rPr lang="zh-CN" altLang="en-US" sz="3600" dirty="0" smtClean="0">
                <a:latin typeface="黑体" panose="02010609060101010101" pitchFamily="49" charset="-122"/>
                <a:ea typeface="黑体" panose="02010609060101010101" pitchFamily="49" charset="-122"/>
              </a:rPr>
              <a:t>结论</a:t>
            </a:r>
            <a:endParaRPr lang="zh-CN" altLang="en-US" sz="3600" dirty="0">
              <a:latin typeface="黑体" panose="02010609060101010101" pitchFamily="49" charset="-122"/>
              <a:ea typeface="黑体" panose="02010609060101010101" pitchFamily="49" charset="-122"/>
            </a:endParaRPr>
          </a:p>
        </p:txBody>
      </p:sp>
      <p:sp>
        <p:nvSpPr>
          <p:cNvPr id="3" name="矩形 2"/>
          <p:cNvSpPr/>
          <p:nvPr/>
        </p:nvSpPr>
        <p:spPr>
          <a:xfrm>
            <a:off x="1313645" y="2389080"/>
            <a:ext cx="9852338" cy="1654748"/>
          </a:xfrm>
          <a:prstGeom prst="rect">
            <a:avLst/>
          </a:prstGeom>
        </p:spPr>
        <p:txBody>
          <a:bodyPr wrap="square">
            <a:spAutoFit/>
          </a:bodyPr>
          <a:lstStyle/>
          <a:p>
            <a:pPr>
              <a:lnSpc>
                <a:spcPct val="200000"/>
              </a:lnSpc>
            </a:pPr>
            <a:r>
              <a:rPr lang="en-US" altLang="zh-CN" dirty="0">
                <a:latin typeface="黑体" panose="02010609060101010101" pitchFamily="49" charset="-122"/>
                <a:ea typeface="黑体" panose="02010609060101010101" pitchFamily="49" charset="-122"/>
              </a:rPr>
              <a:t> </a:t>
            </a:r>
            <a:r>
              <a:rPr lang="en-US" altLang="zh-CN" dirty="0" smtClean="0">
                <a:latin typeface="黑体" panose="02010609060101010101" pitchFamily="49" charset="-122"/>
                <a:ea typeface="黑体" panose="02010609060101010101" pitchFamily="49" charset="-122"/>
              </a:rPr>
              <a:t>   </a:t>
            </a:r>
            <a:r>
              <a:rPr lang="en-US" altLang="zh-CN" dirty="0">
                <a:latin typeface="黑体" panose="02010609060101010101" pitchFamily="49" charset="-122"/>
                <a:ea typeface="黑体" panose="02010609060101010101" pitchFamily="49" charset="-122"/>
              </a:rPr>
              <a:t>RESLES</a:t>
            </a:r>
            <a:r>
              <a:rPr lang="zh-CN" altLang="zh-CN" dirty="0">
                <a:latin typeface="黑体" panose="02010609060101010101" pitchFamily="49" charset="-122"/>
                <a:ea typeface="黑体" panose="02010609060101010101" pitchFamily="49" charset="-122"/>
              </a:rPr>
              <a:t>与</a:t>
            </a:r>
            <a:r>
              <a:rPr lang="en-US" altLang="zh-CN" dirty="0">
                <a:latin typeface="黑体" panose="02010609060101010101" pitchFamily="49" charset="-122"/>
                <a:ea typeface="黑体" panose="02010609060101010101" pitchFamily="49" charset="-122"/>
              </a:rPr>
              <a:t>SCC</a:t>
            </a:r>
            <a:r>
              <a:rPr lang="zh-CN" altLang="zh-CN" dirty="0">
                <a:latin typeface="黑体" panose="02010609060101010101" pitchFamily="49" charset="-122"/>
                <a:ea typeface="黑体" panose="02010609060101010101" pitchFamily="49" charset="-122"/>
              </a:rPr>
              <a:t>急性脑梗死</a:t>
            </a:r>
            <a:r>
              <a:rPr lang="en-US" altLang="zh-CN" dirty="0">
                <a:latin typeface="黑体" panose="02010609060101010101" pitchFamily="49" charset="-122"/>
                <a:ea typeface="黑体" panose="02010609060101010101" pitchFamily="49" charset="-122"/>
              </a:rPr>
              <a:t>MRI</a:t>
            </a:r>
            <a:r>
              <a:rPr lang="zh-CN" altLang="zh-CN" dirty="0">
                <a:latin typeface="黑体" panose="02010609060101010101" pitchFamily="49" charset="-122"/>
                <a:ea typeface="黑体" panose="02010609060101010101" pitchFamily="49" charset="-122"/>
              </a:rPr>
              <a:t>信号相似，</a:t>
            </a:r>
            <a:r>
              <a:rPr lang="en-US" altLang="zh-CN" dirty="0" err="1">
                <a:latin typeface="黑体" panose="02010609060101010101" pitchFamily="49" charset="-122"/>
                <a:ea typeface="黑体" panose="02010609060101010101" pitchFamily="49" charset="-122"/>
              </a:rPr>
              <a:t>rADC</a:t>
            </a:r>
            <a:r>
              <a:rPr lang="zh-CN" altLang="zh-CN" dirty="0">
                <a:latin typeface="黑体" panose="02010609060101010101" pitchFamily="49" charset="-122"/>
                <a:ea typeface="黑体" panose="02010609060101010101" pitchFamily="49" charset="-122"/>
              </a:rPr>
              <a:t>值可以作为初步鉴别两者的定量指标，年龄、主要临床症状、病变</a:t>
            </a:r>
            <a:r>
              <a:rPr lang="en-US" altLang="zh-CN" dirty="0">
                <a:latin typeface="黑体" panose="02010609060101010101" pitchFamily="49" charset="-122"/>
                <a:ea typeface="黑体" panose="02010609060101010101" pitchFamily="49" charset="-122"/>
              </a:rPr>
              <a:t>MRI</a:t>
            </a:r>
            <a:r>
              <a:rPr lang="zh-CN" altLang="zh-CN" dirty="0">
                <a:latin typeface="黑体" panose="02010609060101010101" pitchFamily="49" charset="-122"/>
                <a:ea typeface="黑体" panose="02010609060101010101" pitchFamily="49" charset="-122"/>
              </a:rPr>
              <a:t>特征（位置、数量、形态）则作为初步鉴别两者的定性指标，而性别、</a:t>
            </a:r>
            <a:r>
              <a:rPr lang="en-US" altLang="zh-CN" dirty="0">
                <a:latin typeface="黑体" panose="02010609060101010101" pitchFamily="49" charset="-122"/>
                <a:ea typeface="黑体" panose="02010609060101010101" pitchFamily="49" charset="-122"/>
              </a:rPr>
              <a:t>ADC</a:t>
            </a:r>
            <a:r>
              <a:rPr lang="en-US" altLang="zh-CN" baseline="-25000" dirty="0">
                <a:latin typeface="黑体" panose="02010609060101010101" pitchFamily="49" charset="-122"/>
                <a:ea typeface="黑体" panose="02010609060101010101" pitchFamily="49" charset="-122"/>
              </a:rPr>
              <a:t>SCC</a:t>
            </a:r>
            <a:r>
              <a:rPr lang="zh-CN" altLang="zh-CN" dirty="0">
                <a:latin typeface="黑体" panose="02010609060101010101" pitchFamily="49" charset="-122"/>
                <a:ea typeface="黑体" panose="02010609060101010101" pitchFamily="49" charset="-122"/>
              </a:rPr>
              <a:t>值、</a:t>
            </a:r>
            <a:r>
              <a:rPr lang="en-US" altLang="zh-CN" dirty="0">
                <a:latin typeface="黑体" panose="02010609060101010101" pitchFamily="49" charset="-122"/>
                <a:ea typeface="黑体" panose="02010609060101010101" pitchFamily="49" charset="-122"/>
              </a:rPr>
              <a:t>ADC</a:t>
            </a:r>
            <a:r>
              <a:rPr lang="en-US" altLang="zh-CN" baseline="-25000" dirty="0">
                <a:latin typeface="黑体" panose="02010609060101010101" pitchFamily="49" charset="-122"/>
                <a:ea typeface="黑体" panose="02010609060101010101" pitchFamily="49" charset="-122"/>
              </a:rPr>
              <a:t>GCC</a:t>
            </a:r>
            <a:r>
              <a:rPr lang="zh-CN" altLang="zh-CN" dirty="0">
                <a:latin typeface="黑体" panose="02010609060101010101" pitchFamily="49" charset="-122"/>
                <a:ea typeface="黑体" panose="02010609060101010101" pitchFamily="49" charset="-122"/>
              </a:rPr>
              <a:t>值在两者鉴别时需要结合其他临床及</a:t>
            </a:r>
            <a:r>
              <a:rPr lang="en-US" altLang="zh-CN" dirty="0">
                <a:latin typeface="黑体" panose="02010609060101010101" pitchFamily="49" charset="-122"/>
                <a:ea typeface="黑体" panose="02010609060101010101" pitchFamily="49" charset="-122"/>
              </a:rPr>
              <a:t>MRI</a:t>
            </a:r>
            <a:r>
              <a:rPr lang="zh-CN" altLang="zh-CN" dirty="0">
                <a:latin typeface="黑体" panose="02010609060101010101" pitchFamily="49" charset="-122"/>
                <a:ea typeface="黑体" panose="02010609060101010101" pitchFamily="49" charset="-122"/>
              </a:rPr>
              <a:t>特征。</a:t>
            </a:r>
          </a:p>
        </p:txBody>
      </p:sp>
    </p:spTree>
    <p:extLst>
      <p:ext uri="{BB962C8B-B14F-4D97-AF65-F5344CB8AC3E}">
        <p14:creationId xmlns:p14="http://schemas.microsoft.com/office/powerpoint/2010/main" val="299478731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871</Words>
  <Application>Microsoft Office PowerPoint</Application>
  <PresentationFormat>宽屏</PresentationFormat>
  <Paragraphs>16</Paragraphs>
  <Slides>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vt:i4>
      </vt:variant>
    </vt:vector>
  </HeadingPairs>
  <TitlesOfParts>
    <vt:vector size="14" baseType="lpstr">
      <vt:lpstr>等线</vt:lpstr>
      <vt:lpstr>等线 Light</vt:lpstr>
      <vt:lpstr>黑体</vt:lpstr>
      <vt:lpstr>宋体</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娜 应</dc:creator>
  <cp:lastModifiedBy>CAQ</cp:lastModifiedBy>
  <cp:revision>10</cp:revision>
  <dcterms:created xsi:type="dcterms:W3CDTF">2022-04-24T12:16:28Z</dcterms:created>
  <dcterms:modified xsi:type="dcterms:W3CDTF">2022-08-06T12:05:27Z</dcterms:modified>
</cp:coreProperties>
</file>