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7" r:id="rId5"/>
    <p:sldId id="442" r:id="rId6"/>
    <p:sldId id="441" r:id="rId7"/>
    <p:sldId id="443" r:id="rId8"/>
    <p:sldId id="444" r:id="rId9"/>
    <p:sldId id="445" r:id="rId10"/>
    <p:sldId id="446" r:id="rId11"/>
    <p:sldId id="461" r:id="rId12"/>
    <p:sldId id="448" r:id="rId13"/>
    <p:sldId id="449" r:id="rId14"/>
    <p:sldId id="453" r:id="rId15"/>
    <p:sldId id="450" r:id="rId16"/>
    <p:sldId id="451" r:id="rId17"/>
    <p:sldId id="452" r:id="rId18"/>
    <p:sldId id="454" r:id="rId19"/>
    <p:sldId id="457" r:id="rId20"/>
    <p:sldId id="458" r:id="rId21"/>
    <p:sldId id="459" r:id="rId22"/>
  </p:sldIdLst>
  <p:sldSz cx="12192000" cy="68580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499B82"/>
    <a:srgbClr val="043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8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89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9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9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/>
      <p:sp>
        <p:nvSpPr>
          <p:cNvPr id="1048655" name="幻灯片图像占位符 1"/>
          <p:cNvSpPr/>
          <p:nvPr>
            <p:ph type="sldImg" idx="2"/>
          </p:nvPr>
        </p:nvSpPr>
        <p:spPr/>
      </p:sp>
      <p:sp>
        <p:nvSpPr>
          <p:cNvPr id="1048656" name="文本占位符 2"/>
          <p:cNvSpPr/>
          <p:nvPr>
            <p:ph type="body" idx="3"/>
          </p:nvPr>
        </p:nvSpPr>
        <p:spPr/>
        <p:txBody>
          <a:bodyPr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10486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6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5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4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4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9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58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0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861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6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5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6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6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6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7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87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73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874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7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6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7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0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4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8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8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884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86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9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50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4885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p>
            <a:fld id="{E56188DC-0F3B-4B9C-9469-390E24EF6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104885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fld id="{990C5B3C-417E-4079-A715-6D66603E2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34246" y="0"/>
            <a:ext cx="5006639" cy="7667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8576" name="箭头: 五边形 2"/>
          <p:cNvSpPr/>
          <p:nvPr userDrawn="1"/>
        </p:nvSpPr>
        <p:spPr>
          <a:xfrm>
            <a:off x="1" y="280599"/>
            <a:ext cx="704850" cy="461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3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33600" y="3325244"/>
            <a:ext cx="10058400" cy="3405756"/>
          </a:xfrm>
          <a:prstGeom prst="rect">
            <a:avLst/>
          </a:prstGeom>
        </p:spPr>
      </p:pic>
      <p:sp>
        <p:nvSpPr>
          <p:cNvPr id="1048577" name="矩形 9"/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4" name="Picture 35" descr="01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61294" y="411802"/>
            <a:ext cx="1387781" cy="6609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文本框 4"/>
          <p:cNvSpPr txBox="1"/>
          <p:nvPr/>
        </p:nvSpPr>
        <p:spPr>
          <a:xfrm>
            <a:off x="3985260" y="4232910"/>
            <a:ext cx="42221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唐都医院放射科</a:t>
            </a:r>
            <a:r>
              <a:rPr 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梁寿衡</a:t>
            </a:r>
            <a:endParaRPr lang="zh-CN" altLang="en-US" sz="2800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1" name="文本框 6"/>
          <p:cNvSpPr txBox="1"/>
          <p:nvPr/>
        </p:nvSpPr>
        <p:spPr>
          <a:xfrm>
            <a:off x="1372115" y="1633656"/>
            <a:ext cx="94475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3200" b="1" dirty="0" smtClean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499B82"/>
                    </a:gs>
                    <a:gs pos="38000">
                      <a:srgbClr val="0070C0"/>
                    </a:gs>
                    <a:gs pos="73000">
                      <a:srgbClr val="003399"/>
                    </a:gs>
                    <a:gs pos="100000">
                      <a:srgbClr val="7030A0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基于常规磁共振的VASARI特征集和自定义影像特征</a:t>
            </a:r>
            <a:endParaRPr lang="zh-CN" altLang="en-US" sz="3200" b="1" dirty="0" smtClean="0">
              <a:ln w="12700">
                <a:solidFill>
                  <a:schemeClr val="bg1"/>
                </a:solidFill>
              </a:ln>
              <a:gradFill>
                <a:gsLst>
                  <a:gs pos="0">
                    <a:srgbClr val="499B82"/>
                  </a:gs>
                  <a:gs pos="38000">
                    <a:srgbClr val="0070C0"/>
                  </a:gs>
                  <a:gs pos="73000">
                    <a:srgbClr val="003399"/>
                  </a:gs>
                  <a:gs pos="100000">
                    <a:srgbClr val="7030A0"/>
                  </a:gs>
                </a:gsLst>
                <a:lin ang="10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200" b="1" dirty="0" smtClean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499B82"/>
                    </a:gs>
                    <a:gs pos="38000">
                      <a:srgbClr val="0070C0"/>
                    </a:gs>
                    <a:gs pos="73000">
                      <a:srgbClr val="003399"/>
                    </a:gs>
                    <a:gs pos="100000">
                      <a:srgbClr val="7030A0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预测大脑中线区IDH野生型WHO 4级胶质瘤</a:t>
            </a:r>
            <a:endParaRPr lang="zh-CN" altLang="en-US" sz="3200" b="1" dirty="0" smtClean="0">
              <a:ln w="12700">
                <a:solidFill>
                  <a:schemeClr val="bg1"/>
                </a:solidFill>
              </a:ln>
              <a:gradFill>
                <a:gsLst>
                  <a:gs pos="0">
                    <a:srgbClr val="499B82"/>
                  </a:gs>
                  <a:gs pos="38000">
                    <a:srgbClr val="0070C0"/>
                  </a:gs>
                  <a:gs pos="73000">
                    <a:srgbClr val="003399"/>
                  </a:gs>
                  <a:gs pos="100000">
                    <a:srgbClr val="7030A0"/>
                  </a:gs>
                </a:gsLst>
                <a:lin ang="10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200" b="1" dirty="0" smtClean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499B82"/>
                    </a:gs>
                    <a:gs pos="38000">
                      <a:srgbClr val="0070C0"/>
                    </a:gs>
                    <a:gs pos="73000">
                      <a:srgbClr val="003399"/>
                    </a:gs>
                    <a:gs pos="100000">
                      <a:srgbClr val="7030A0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H3 K27M突变状态的应用研究</a:t>
            </a:r>
            <a:endParaRPr lang="zh-CN" altLang="en-US" sz="3200" b="1" dirty="0" smtClean="0">
              <a:ln w="12700">
                <a:solidFill>
                  <a:schemeClr val="bg1"/>
                </a:solidFill>
              </a:ln>
              <a:gradFill>
                <a:gsLst>
                  <a:gs pos="0">
                    <a:srgbClr val="499B82"/>
                  </a:gs>
                  <a:gs pos="38000">
                    <a:srgbClr val="0070C0"/>
                  </a:gs>
                  <a:gs pos="73000">
                    <a:srgbClr val="003399"/>
                  </a:gs>
                  <a:gs pos="100000">
                    <a:srgbClr val="7030A0"/>
                  </a:gs>
                </a:gsLst>
                <a:lin ang="10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1490" y="297180"/>
            <a:ext cx="1264920" cy="1252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微信图片_202204180947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85" y="98425"/>
            <a:ext cx="1535430" cy="1535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VASARI特征集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基于VASARI指南和和既往文献报道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24个形态学特征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3个肿瘤相关最大径测量值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诊断模型建立及效能评价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对所有MRI特征进行组间差异性分析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构建基于VASARI特征、自定义影像特征，以及联合自定义和VASARI特征集合的多变量预测模型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利用多因素二元Logistic回归模型的预测概率值计算AUC值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采用DeLong检验比较不同诊断模型之间ROC曲线差异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诊断模型建立及效能评价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应用训练集构建的预测模型对测试集中的每个受试者进行验证，绘制校正曲线评价模型拟合效能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应用决策曲线评估模型的净收益，并确定诺模图的临床实用性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利用nomogram图可视化最佳预测模型，并对模型中各个特征进行量化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年龄在训练集和测试集中存在统计学差异（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＜0.05）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所有特征的组间一致性良好（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kappa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肿瘤位置（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location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）、T2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-FALIR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错配征（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T2FM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）、强化占比（PET）、坏死占比（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）、室管膜侵犯（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）、血管增殖（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）、强化模式（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）、肿瘤周围水肿最大径（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MDE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）、肿瘤坏死最大径（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MDN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IMS，MER，SEM，EL在训练集、测试集和总集合中均存在统计学差异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＜0.05）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单因素Logistic回归分析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Location（Pons）、T2FM（Yes）、PN（＜50%）、Hemorrhage（No）、VP（No）、SEM（NRE）与a-DMG的发生呈显著正相关（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＞10）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利用向前似然法在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多变量回归中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逐个删除对预测模型没有显著贡献的特征，最后发现Age、PN、Hemorrhage、MDT是预测H3 K27M突变发生的显著预测因子（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＜0.05）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多因素二元Logistic回归分析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自定义MRI特征模型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SEM (NRE)、IMS (Yes)和MER (Yes)与a-DMG的发生呈正相关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VASARI特征集合模型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PN（＜50%）、Hemorrhage（Yes）、T2FM（Yes）与a-DMG的发生呈显著正相关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联合模型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MER (Yes)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是预测H3 K27M突变状态的独立危险因素（</a:t>
            </a:r>
            <a:r>
              <a:rPr lang="zh-CN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0.046）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822960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预测模型诊断效能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2734310"/>
            <a:ext cx="11480165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DCA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分析及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nomogram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2252345"/>
            <a:ext cx="10332720" cy="407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本研究首次定义等白质信号征（IMS），可能与a-DMG在浸润生长过程中包裹了正常脑白质，或者整体肿瘤病灶内部残存的尚未完全破坏的脑白质有关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多为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的不规则花环状强化，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DMG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强化方式多样，将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强化方式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简化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为花环状强化和非花环状强化是一种合理的分类方法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MER和EL可能与肿瘤的局部进展和血脑屏障破坏有关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GBM侵袭性和微血管增生更明显，坏死出血更常见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研究讨论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451350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基于常规MRI提取的影像特征可以用于鉴别a-DMG和w-GBM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多特征模型可以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预测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IDH野生型WHO 4级胶质瘤H3 K27M突变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自定义影像特征模型与VASARI特征集合模型诊断效能无差异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自定义影像特征可以提高综合模型诊断效能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基于联合特征模型构建的诺模图具有较高的临床应用价值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研究结果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IDH野生型WHO 4级胶质瘤包括H3 K27M改变型弥漫中线胶质瘤（a-DMG）和H3 K27M野生型胶质母细胞瘤（w-GBM）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二者均为WHO 4级高级别胶质瘤，但生存和预后明显不同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中线区的高级别胶质瘤手术切除难度大，常无法手术切除或仅部分切除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研究背景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en-US" altLang="zh-CN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靶向和免疫治疗需要考虑特定的基因分子标志物，明确H3 K27M基因状态对治疗方案选择至关重要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活检或术后取材只能获得有限的肿瘤组织，会出现H3 K27M突变假阴性结果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肿瘤位于脑深部中线区给有创的穿刺活检技术带来了较高的风险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研究背景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MRI成像可以无创鉴别脑肿瘤组织学类型，并预测肿瘤内可能存在的特定基因分子突变状态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既往研究发现在儿童患者中，常规MRI序列不能用于预测胶质瘤中H3 K27M状态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也有研究表明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常规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MRI影像特征在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预测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H3 K27M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状态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时具有一定价值，例如环形强化，瘤周水肿和T2WI-FLAIR不匹配征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中线区a-DMG和w-GBM的影像特征差异并没有进一步讨论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研究背景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探讨基于常规MRI的VASARI特征集合和自定义的影像特征建立的多特征模型鉴别中线区a-DMG和w-GBM的可行性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进而预测IDH野生型WHO 4级胶质瘤中H3 K27M突变状态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基于最优诊断模型构建诺模图，提供一种简单可视化诊断模型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研究目的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患者筛选：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108例IDH野生型WHO 4级胶质瘤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a-DMG：45例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w-GBM：63例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训练集：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测试集：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860" y="1253490"/>
            <a:ext cx="5683885" cy="4420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07301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MRI 成像设备及序列：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3T MR (GE Discovery 750)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通道头颅线圈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轴位：T1WI、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FLAIR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轴、冠、矢状位：T1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3895725"/>
          </a:xfrm>
        </p:spPr>
        <p:txBody>
          <a:bodyPr/>
          <a:p>
            <a:pPr algn="l" fontAlgn="auto">
              <a:lnSpc>
                <a:spcPct val="130000"/>
              </a:lnSpc>
              <a:buClrTx/>
              <a:buSzTx/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自定义特征集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等白质信号征（Isowhite matter sign，IMS）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多灶强化征（Multifocal enhancing region，MER）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简化强化模式（Simplified enhancing model，SEM）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肿瘤内强化区域位置（Enhancing location，EL）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Box 20"/>
          <p:cNvSpPr txBox="1"/>
          <p:nvPr/>
        </p:nvSpPr>
        <p:spPr>
          <a:xfrm>
            <a:off x="5212790" y="112123"/>
            <a:ext cx="1766570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研究方法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" name="TextBox 20"/>
          <p:cNvSpPr txBox="1"/>
          <p:nvPr/>
        </p:nvSpPr>
        <p:spPr>
          <a:xfrm>
            <a:off x="55955" y="228328"/>
            <a:ext cx="391795" cy="561975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7220" y="908685"/>
            <a:ext cx="8702040" cy="5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6755" y="1990725"/>
            <a:ext cx="9334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IMS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0836275" y="1843405"/>
            <a:ext cx="1068705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30000"/>
              </a:lnSpc>
              <a:buClrTx/>
              <a:buSzTx/>
            </a:pP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MER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657225" y="4342130"/>
            <a:ext cx="103759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30000"/>
              </a:lnSpc>
              <a:buClrTx/>
              <a:buSzTx/>
            </a:pP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SEM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0836275" y="4342130"/>
            <a:ext cx="6146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30000"/>
              </a:lnSpc>
              <a:buClrTx/>
              <a:buSzTx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EL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429,&quot;width&quot;:5696}"/>
</p:tagLst>
</file>

<file path=ppt/tags/tag2.xml><?xml version="1.0" encoding="utf-8"?>
<p:tagLst xmlns:p="http://schemas.openxmlformats.org/presentationml/2006/main">
  <p:tag name="COMMONDATA" val="eyJoZGlkIjoiYWEwYWU5YTg5MTM1ZTFmNmE5ZTI4YmQ1MTk2MmFiN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2179</Words>
  <Application>WPS 演示</Application>
  <PresentationFormat/>
  <Paragraphs>166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XLOS</dc:creator>
  <cp:lastModifiedBy>梁寿衡</cp:lastModifiedBy>
  <cp:revision>461</cp:revision>
  <dcterms:created xsi:type="dcterms:W3CDTF">2022-04-11T00:41:00Z</dcterms:created>
  <dcterms:modified xsi:type="dcterms:W3CDTF">2022-07-30T10:06:50Z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C7A4FE87178E4A87917E113D6CDB956A</vt:lpwstr>
  </property>
  <property fmtid="{D5CDD505-2E9C-101B-9397-08002B2CF9AE}" pid="3" name="KSOProductBuildVer">
    <vt:lpwstr>2052-11.1.0.11875</vt:lpwstr>
  </property>
  <property fmtid="{D5CDD505-2E9C-101B-9397-08002B2CF9AE}" pid="4" name="commondata">
    <vt:lpwstr>eyJoZGlkIjoiYWEwYWU5YTg5MTM1ZTFmNmE5ZTI4YmQ1MTk2MmFiNGMifQ==</vt:lpwstr>
  </property>
</Properties>
</file>