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3"/>
  </p:handoutMasterIdLst>
  <p:sldIdLst>
    <p:sldId id="256" r:id="rId3"/>
    <p:sldId id="271" r:id="rId5"/>
    <p:sldId id="272" r:id="rId6"/>
    <p:sldId id="273" r:id="rId7"/>
    <p:sldId id="274" r:id="rId8"/>
    <p:sldId id="275" r:id="rId9"/>
    <p:sldId id="276" r:id="rId10"/>
    <p:sldId id="277" r:id="rId11"/>
    <p:sldId id="278" r:id="rId12"/>
  </p:sldIdLst>
  <p:sldSz cx="9144000" cy="5143500" type="screen16x9"/>
  <p:notesSz cx="9929495" cy="678942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70C0"/>
    <a:srgbClr val="D2DEEF"/>
    <a:srgbClr val="CFD6EE"/>
    <a:srgbClr val="9DC8E7"/>
    <a:srgbClr val="00CCFF"/>
    <a:srgbClr val="E9ECF7"/>
    <a:srgbClr val="00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53" autoAdjust="0"/>
    <p:restoredTop sz="94660"/>
  </p:normalViewPr>
  <p:slideViewPr>
    <p:cSldViewPr>
      <p:cViewPr varScale="1">
        <p:scale>
          <a:sx n="83" d="100"/>
          <a:sy n="83" d="100"/>
        </p:scale>
        <p:origin x="468" y="60"/>
      </p:cViewPr>
      <p:guideLst>
        <p:guide orient="horz" pos="2143"/>
        <p:guide pos="2919"/>
        <p:guide orient="horz"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10.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4302919" cy="34066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5624596" y="1"/>
            <a:ext cx="4302919" cy="340666"/>
          </a:xfrm>
          <a:prstGeom prst="rect">
            <a:avLst/>
          </a:prstGeom>
        </p:spPr>
        <p:txBody>
          <a:bodyPr vert="horz" lIns="91440" tIns="45720" rIns="91440" bIns="45720" rtlCol="0"/>
          <a:lstStyle>
            <a:lvl1pPr algn="r">
              <a:defRPr sz="1200"/>
            </a:lvl1pPr>
          </a:lstStyle>
          <a:p>
            <a:fld id="{E719AD6E-7C83-4DBB-B159-104FF7C633D4}" type="datetimeFigureOut">
              <a:rPr lang="zh-CN" altLang="en-US" smtClean="0"/>
            </a:fld>
            <a:endParaRPr lang="zh-CN" altLang="en-US"/>
          </a:p>
        </p:txBody>
      </p:sp>
      <p:sp>
        <p:nvSpPr>
          <p:cNvPr id="4" name="页脚占位符 3"/>
          <p:cNvSpPr>
            <a:spLocks noGrp="1"/>
          </p:cNvSpPr>
          <p:nvPr>
            <p:ph type="ftr" sz="quarter" idx="2"/>
          </p:nvPr>
        </p:nvSpPr>
        <p:spPr>
          <a:xfrm>
            <a:off x="0" y="6449073"/>
            <a:ext cx="4302919" cy="340665"/>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624596" y="6449073"/>
            <a:ext cx="4302919" cy="340665"/>
          </a:xfrm>
          <a:prstGeom prst="rect">
            <a:avLst/>
          </a:prstGeom>
        </p:spPr>
        <p:txBody>
          <a:bodyPr vert="horz" lIns="91440" tIns="45720" rIns="91440" bIns="45720" rtlCol="0" anchor="b"/>
          <a:lstStyle>
            <a:lvl1pPr algn="r">
              <a:defRPr sz="1200"/>
            </a:lvl1pPr>
          </a:lstStyle>
          <a:p>
            <a:fld id="{610BFE1A-F057-4CD6-A7C0-06AA56AEF0F5}"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4302919" cy="33948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624596" y="0"/>
            <a:ext cx="4302919" cy="339487"/>
          </a:xfrm>
          <a:prstGeom prst="rect">
            <a:avLst/>
          </a:prstGeom>
        </p:spPr>
        <p:txBody>
          <a:bodyPr vert="horz" lIns="91440" tIns="45720" rIns="91440" bIns="45720" rtlCol="0"/>
          <a:lstStyle>
            <a:lvl1pPr algn="r">
              <a:defRPr sz="1200"/>
            </a:lvl1pPr>
          </a:lstStyle>
          <a:p>
            <a:fld id="{899AA4A4-D1D0-46B9-95FB-C188B7DF240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701925" y="509588"/>
            <a:ext cx="4525963" cy="25463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92982" y="3225126"/>
            <a:ext cx="7943850" cy="3055382"/>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6449073"/>
            <a:ext cx="4302919" cy="3394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624596" y="6449073"/>
            <a:ext cx="4302919" cy="339487"/>
          </a:xfrm>
          <a:prstGeom prst="rect">
            <a:avLst/>
          </a:prstGeom>
        </p:spPr>
        <p:txBody>
          <a:bodyPr vert="horz" lIns="91440" tIns="45720" rIns="91440" bIns="45720" rtlCol="0" anchor="b"/>
          <a:lstStyle>
            <a:lvl1pPr algn="r">
              <a:defRPr sz="1200"/>
            </a:lvl1pPr>
          </a:lstStyle>
          <a:p>
            <a:fld id="{1F85AB1F-C3C6-4CB3-9E85-A0AB8A90118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701925" y="509588"/>
            <a:ext cx="4525963" cy="254635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85AB1F-C3C6-4CB3-9E85-A0AB8A90118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4" name="Picture 12" descr="z0副本"/>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62" y="0"/>
            <a:ext cx="9144001"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685800" y="1597820"/>
            <a:ext cx="7772400" cy="1102519"/>
          </a:xfrm>
        </p:spPr>
        <p:txBody>
          <a:bodyPr/>
          <a:lstStyle>
            <a:lvl1pPr>
              <a:defRPr/>
            </a:lvl1pPr>
          </a:lstStyle>
          <a:p>
            <a:r>
              <a:rPr lang="zh-CN" altLang="en-US"/>
              <a:t>单击此处编辑母版标题样式</a:t>
            </a:r>
            <a:endParaRPr lang="zh-CN" altLang="en-US"/>
          </a:p>
        </p:txBody>
      </p:sp>
      <p:sp>
        <p:nvSpPr>
          <p:cNvPr id="7171" name="Rectangle 3"/>
          <p:cNvSpPr>
            <a:spLocks noGrp="1" noChangeArrowheads="1"/>
          </p:cNvSpPr>
          <p:nvPr>
            <p:ph type="subTitle" idx="1"/>
          </p:nvPr>
        </p:nvSpPr>
        <p:spPr>
          <a:xfrm>
            <a:off x="1371600" y="2914650"/>
            <a:ext cx="6400800" cy="1314450"/>
          </a:xfrm>
        </p:spPr>
        <p:txBody>
          <a:bodyPr/>
          <a:lstStyle>
            <a:lvl1pPr marL="0" indent="0" algn="ctr">
              <a:buFontTx/>
              <a:buNone/>
              <a:defRPr/>
            </a:lvl1pPr>
          </a:lstStyle>
          <a:p>
            <a:r>
              <a:rPr lang="zh-CN" altLang="en-US"/>
              <a:t>单击此处编辑母版副标题样式</a:t>
            </a:r>
            <a:endParaRPr lang="zh-CN" altLang="en-US"/>
          </a:p>
        </p:txBody>
      </p:sp>
      <p:sp>
        <p:nvSpPr>
          <p:cNvPr id="5" name="Rectangle 4"/>
          <p:cNvSpPr>
            <a:spLocks noGrp="1" noChangeArrowheads="1"/>
          </p:cNvSpPr>
          <p:nvPr>
            <p:ph type="dt" sz="half" idx="10"/>
          </p:nvPr>
        </p:nvSpPr>
        <p:spPr/>
        <p:txBody>
          <a:bodyPr/>
          <a:lstStyle>
            <a:lvl1pPr>
              <a:defRPr/>
            </a:lvl1pPr>
          </a:lstStyle>
          <a:p>
            <a:fld id="{DFD975CC-4E37-4A9C-9CC1-EC06EEBC6872}" type="datetime1">
              <a:rPr lang="zh-CN" altLang="en-US" smtClean="0">
                <a:solidFill>
                  <a:srgbClr val="000000"/>
                </a:solidFill>
              </a:rPr>
            </a:fld>
            <a:endParaRPr lang="zh-CN" alt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fld id="{F882F389-F536-42C9-A2A4-94AB004AB15C}" type="datetime1">
              <a:rPr lang="zh-CN" altLang="en-US" smtClean="0">
                <a:solidFill>
                  <a:srgbClr val="000000"/>
                </a:solidFill>
              </a:rPr>
            </a:fld>
            <a:endParaRPr lang="zh-CN" alt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fld id="{4F40894F-0D2E-40EA-820C-FE40239CEC67}" type="datetime1">
              <a:rPr lang="zh-CN" altLang="en-US" smtClean="0">
                <a:solidFill>
                  <a:srgbClr val="000000"/>
                </a:solidFill>
              </a:rPr>
            </a:fld>
            <a:endParaRPr lang="zh-CN" alt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457200" y="4683919"/>
            <a:ext cx="2133600" cy="357188"/>
          </a:xfrm>
          <a:prstGeom prst="rect">
            <a:avLst/>
          </a:prstGeom>
        </p:spPr>
        <p:txBody>
          <a:bodyPr/>
          <a:lstStyle/>
          <a:p>
            <a:pPr fontAlgn="base">
              <a:spcBef>
                <a:spcPct val="0"/>
              </a:spcBef>
              <a:spcAft>
                <a:spcPct val="0"/>
              </a:spcAft>
              <a:defRPr/>
            </a:pPr>
            <a:fld id="{1431E57B-5C73-49BF-AD91-6CCD2E858102}" type="datetime1">
              <a:rPr lang="zh-CN" altLang="en-US" smtClean="0">
                <a:solidFill>
                  <a:srgbClr val="000000"/>
                </a:solidFill>
              </a:rPr>
            </a:fld>
            <a:endParaRPr lang="zh-CN" altLang="zh-CN" dirty="0">
              <a:solidFill>
                <a:srgbClr val="000000"/>
              </a:solidFill>
            </a:endParaRPr>
          </a:p>
        </p:txBody>
      </p:sp>
      <p:sp>
        <p:nvSpPr>
          <p:cNvPr id="5" name="文本占位符 2"/>
          <p:cNvSpPr>
            <a:spLocks noGrp="1"/>
          </p:cNvSpPr>
          <p:nvPr>
            <p:ph idx="1"/>
          </p:nvPr>
        </p:nvSpPr>
        <p:spPr>
          <a:xfrm>
            <a:off x="457200" y="951571"/>
            <a:ext cx="8229600" cy="3394472"/>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单击此处编辑母版文本样式</a:t>
            </a:r>
            <a:endParaRPr lang="zh-CN" altLang="en-US" dirty="0"/>
          </a:p>
          <a:p>
            <a:pPr lvl="2"/>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矩形 3"/>
          <p:cNvSpPr/>
          <p:nvPr/>
        </p:nvSpPr>
        <p:spPr>
          <a:xfrm>
            <a:off x="7019925" y="1"/>
            <a:ext cx="2124075" cy="251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solidFill>
                <a:srgbClr val="FFFFFF"/>
              </a:solidFill>
            </a:endParaRPr>
          </a:p>
        </p:txBody>
      </p:sp>
      <p:sp>
        <p:nvSpPr>
          <p:cNvPr id="3" name="内容占位符 2"/>
          <p:cNvSpPr>
            <a:spLocks noGrp="1"/>
          </p:cNvSpPr>
          <p:nvPr>
            <p:ph idx="1"/>
          </p:nvPr>
        </p:nvSpPr>
        <p:spPr>
          <a:xfrm>
            <a:off x="755576" y="1200152"/>
            <a:ext cx="7931224" cy="3315815"/>
          </a:xfrm>
        </p:spPr>
        <p:txBody>
          <a:bodyPr/>
          <a:lstStyle>
            <a:lvl1pPr marL="342900" indent="-342900">
              <a:buClr>
                <a:srgbClr val="FF0000"/>
              </a:buClr>
              <a:buFont typeface="Wingdings" panose="05000000000000000000" pitchFamily="2" charset="2"/>
              <a:buChar char="p"/>
              <a:defRPr sz="2000" b="1"/>
            </a:lvl1pPr>
            <a:lvl2pPr marL="742950" indent="-285750">
              <a:buClr>
                <a:srgbClr val="7030A0"/>
              </a:buClr>
              <a:buFont typeface="Wingdings" panose="05000000000000000000" pitchFamily="2" charset="2"/>
              <a:buChar char="Ø"/>
              <a:defRPr sz="1800" b="1"/>
            </a:lvl2pPr>
            <a:lvl3pPr marL="1143000" indent="-228600">
              <a:buClr>
                <a:srgbClr val="0070C0"/>
              </a:buClr>
              <a:buFont typeface="Wingdings" panose="05000000000000000000" pitchFamily="2" charset="2"/>
              <a:buChar char="ü"/>
              <a:defRPr sz="1600" b="1"/>
            </a:lvl3pPr>
            <a:lvl4pPr>
              <a:defRPr sz="1400" b="1"/>
            </a:lvl4pPr>
            <a:lvl5pPr>
              <a:defRPr sz="1600" b="1"/>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 name="标题 1"/>
          <p:cNvSpPr>
            <a:spLocks noGrp="1"/>
          </p:cNvSpPr>
          <p:nvPr>
            <p:ph type="title"/>
          </p:nvPr>
        </p:nvSpPr>
        <p:spPr>
          <a:xfrm>
            <a:off x="2123728" y="131855"/>
            <a:ext cx="6563072" cy="648072"/>
          </a:xfrm>
        </p:spPr>
        <p:txBody>
          <a:bodyPr/>
          <a:lstStyle>
            <a:lvl1pPr>
              <a:defRPr sz="3200" b="1">
                <a:solidFill>
                  <a:schemeClr val="accent2"/>
                </a:solidFill>
                <a:latin typeface="黑体" panose="02010609060101010101" pitchFamily="49" charset="-122"/>
                <a:ea typeface="黑体" panose="02010609060101010101" pitchFamily="49" charset="-122"/>
              </a:defRPr>
            </a:lvl1pPr>
          </a:lstStyle>
          <a:p>
            <a:r>
              <a:rPr lang="zh-CN" altLang="en-US" dirty="0"/>
              <a:t>单击此处编辑母版标题样式</a:t>
            </a:r>
            <a:endParaRPr lang="zh-CN" altLang="en-US" dirty="0"/>
          </a:p>
        </p:txBody>
      </p:sp>
      <p:sp>
        <p:nvSpPr>
          <p:cNvPr id="5" name="Rectangle 4"/>
          <p:cNvSpPr>
            <a:spLocks noGrp="1" noChangeArrowheads="1"/>
          </p:cNvSpPr>
          <p:nvPr>
            <p:ph type="dt" sz="half" idx="10"/>
          </p:nvPr>
        </p:nvSpPr>
        <p:spPr/>
        <p:txBody>
          <a:bodyPr/>
          <a:lstStyle>
            <a:lvl1pPr>
              <a:defRPr/>
            </a:lvl1pPr>
          </a:lstStyle>
          <a:p>
            <a:fld id="{E42FCDBD-7F58-4728-94F9-CF4B28D6CFE9}" type="datetime1">
              <a:rPr lang="zh-CN" altLang="en-US" smtClean="0">
                <a:solidFill>
                  <a:srgbClr val="000000"/>
                </a:solidFill>
              </a:rPr>
            </a:fld>
            <a:endParaRPr lang="zh-CN" alt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11560" y="1329613"/>
            <a:ext cx="7772400" cy="1021556"/>
          </a:xfrm>
        </p:spPr>
        <p:txBody>
          <a:bodyPr anchor="t"/>
          <a:lstStyle>
            <a:lvl1pPr algn="l">
              <a:defRPr sz="4000" b="1" cap="all"/>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722313" y="2355727"/>
            <a:ext cx="7772400" cy="9494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Rectangle 4"/>
          <p:cNvSpPr>
            <a:spLocks noGrp="1" noChangeArrowheads="1"/>
          </p:cNvSpPr>
          <p:nvPr>
            <p:ph type="dt" sz="half" idx="10"/>
          </p:nvPr>
        </p:nvSpPr>
        <p:spPr/>
        <p:txBody>
          <a:bodyPr/>
          <a:lstStyle>
            <a:lvl1pPr>
              <a:defRPr/>
            </a:lvl1pPr>
          </a:lstStyle>
          <a:p>
            <a:fld id="{AF86FFFB-CDF2-4EEC-9EF9-F5BA08441F55}" type="datetime1">
              <a:rPr lang="zh-CN" altLang="en-US" smtClean="0">
                <a:solidFill>
                  <a:srgbClr val="000000"/>
                </a:solidFill>
              </a:rPr>
            </a:fld>
            <a:endParaRPr lang="zh-CN" alt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4"/>
          <p:cNvSpPr>
            <a:spLocks noGrp="1" noChangeArrowheads="1"/>
          </p:cNvSpPr>
          <p:nvPr>
            <p:ph type="dt" sz="half" idx="10"/>
          </p:nvPr>
        </p:nvSpPr>
        <p:spPr/>
        <p:txBody>
          <a:bodyPr/>
          <a:lstStyle>
            <a:lvl1pPr>
              <a:defRPr/>
            </a:lvl1pPr>
          </a:lstStyle>
          <a:p>
            <a:fld id="{B9F4D00C-88F6-42D9-BFA1-53B38F87E512}" type="datetime1">
              <a:rPr lang="zh-CN" altLang="en-US" smtClean="0">
                <a:solidFill>
                  <a:srgbClr val="000000"/>
                </a:solidFill>
              </a:rPr>
            </a:fld>
            <a:endParaRPr lang="zh-CN" alt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1"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1"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4"/>
          <p:cNvSpPr>
            <a:spLocks noGrp="1" noChangeArrowheads="1"/>
          </p:cNvSpPr>
          <p:nvPr>
            <p:ph type="dt" sz="half" idx="10"/>
          </p:nvPr>
        </p:nvSpPr>
        <p:spPr/>
        <p:txBody>
          <a:bodyPr/>
          <a:lstStyle>
            <a:lvl1pPr>
              <a:defRPr/>
            </a:lvl1pPr>
          </a:lstStyle>
          <a:p>
            <a:fld id="{5524F136-CE4C-452E-9F16-C47F6AB363A4}" type="datetime1">
              <a:rPr lang="zh-CN" altLang="en-US" smtClean="0">
                <a:solidFill>
                  <a:srgbClr val="000000"/>
                </a:solidFill>
              </a:rPr>
            </a:fld>
            <a:endParaRPr lang="zh-CN" altLang="en-US">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fld id="{F0CC9D2D-0D28-4B9F-A876-6EF0455CC0E8}" type="datetime1">
              <a:rPr lang="zh-CN" altLang="en-US" smtClean="0">
                <a:solidFill>
                  <a:srgbClr val="000000"/>
                </a:solidFill>
              </a:rPr>
            </a:fld>
            <a:endParaRPr lang="zh-CN" alt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fld id="{F304D35F-DD1C-40F0-AA2F-B4B9CF195276}" type="datetime1">
              <a:rPr lang="zh-CN" altLang="en-US" smtClean="0">
                <a:solidFill>
                  <a:srgbClr val="000000"/>
                </a:solidFill>
              </a:rPr>
            </a:fld>
            <a:endParaRPr lang="zh-CN" alt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04789"/>
            <a:ext cx="5111751"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1"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fld id="{1455A84D-FF08-412C-BD39-78981BEF5204}" type="datetime1">
              <a:rPr lang="zh-CN" altLang="en-US" smtClean="0">
                <a:solidFill>
                  <a:srgbClr val="000000"/>
                </a:solidFill>
              </a:rPr>
            </a:fld>
            <a:endParaRPr lang="zh-CN" alt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zh-CN" altLang="en-US" noProof="0"/>
          </a:p>
        </p:txBody>
      </p:sp>
      <p:sp>
        <p:nvSpPr>
          <p:cNvPr id="4" name="文本占位符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fld id="{F69BC930-73C9-44FA-AD6C-12FBD2870D9A}" type="datetime1">
              <a:rPr lang="zh-CN" altLang="en-US" smtClean="0">
                <a:solidFill>
                  <a:srgbClr val="000000"/>
                </a:solidFill>
              </a:rPr>
            </a:fld>
            <a:endParaRPr lang="zh-CN" alt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endParaRPr lang="zh-CN" altLang="en-U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fld id="{695BBED7-D678-4E68-8DF3-8A1A049F3099}" type="slidenum">
              <a:rPr lang="zh-CN" altLang="en-US" smtClean="0">
                <a:solidFill>
                  <a:srgbClr val="000000"/>
                </a:solidFill>
              </a:rPr>
            </a:fld>
            <a:endParaRPr lang="zh-CN" alt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3.png"/><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Rectangle 4"/>
          <p:cNvSpPr>
            <a:spLocks noGrp="1" noChangeArrowheads="1"/>
          </p:cNvSpPr>
          <p:nvPr>
            <p:ph type="dt" sz="half" idx="2"/>
          </p:nvPr>
        </p:nvSpPr>
        <p:spPr bwMode="auto">
          <a:xfrm>
            <a:off x="457200" y="4683919"/>
            <a:ext cx="2133600" cy="357188"/>
          </a:xfrm>
          <a:prstGeom prst="rect">
            <a:avLst/>
          </a:prstGeom>
          <a:noFill/>
          <a:ln w="9525">
            <a:noFill/>
            <a:miter lim="800000"/>
          </a:ln>
          <a:effectLst/>
        </p:spPr>
        <p:txBody>
          <a:bodyPr vert="horz" wrap="square" lIns="91440" tIns="45720" rIns="91440" bIns="45720" numCol="1" anchor="t" anchorCtr="0" compatLnSpc="1"/>
          <a:lstStyle>
            <a:lvl1pPr>
              <a:defRPr sz="1400">
                <a:latin typeface="Arial" panose="020B0604020202020204" pitchFamily="34" charset="0"/>
              </a:defRPr>
            </a:lvl1pPr>
          </a:lstStyle>
          <a:p>
            <a:fld id="{91E7FB41-7A51-454B-8865-1F89C774D504}" type="datetime1">
              <a:rPr lang="zh-CN" altLang="en-US" smtClean="0">
                <a:solidFill>
                  <a:srgbClr val="000000"/>
                </a:solidFill>
              </a:rPr>
            </a:fld>
            <a:endParaRPr lang="zh-CN" altLang="en-US">
              <a:solidFill>
                <a:srgbClr val="000000"/>
              </a:solidFill>
            </a:endParaRPr>
          </a:p>
        </p:txBody>
      </p:sp>
      <p:sp>
        <p:nvSpPr>
          <p:cNvPr id="1029" name="Rectangle 5"/>
          <p:cNvSpPr>
            <a:spLocks noGrp="1" noChangeArrowheads="1"/>
          </p:cNvSpPr>
          <p:nvPr>
            <p:ph type="ftr" sz="quarter" idx="3"/>
          </p:nvPr>
        </p:nvSpPr>
        <p:spPr bwMode="auto">
          <a:xfrm>
            <a:off x="3124200" y="4683919"/>
            <a:ext cx="2895600" cy="357188"/>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defRPr>
            </a:lvl1pPr>
          </a:lstStyle>
          <a:p>
            <a:endParaRPr lang="zh-CN" altLang="en-US">
              <a:solidFill>
                <a:srgbClr val="000000"/>
              </a:solidFill>
            </a:endParaRPr>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panose="020B0604020202020204" pitchFamily="34" charset="0"/>
              </a:defRPr>
            </a:lvl1pPr>
          </a:lstStyle>
          <a:p>
            <a:fld id="{695BBED7-D678-4E68-8DF3-8A1A049F3099}" type="slidenum">
              <a:rPr lang="zh-CN" altLang="en-US" smtClean="0">
                <a:solidFill>
                  <a:srgbClr val="000000"/>
                </a:solidFill>
              </a:rPr>
            </a:fld>
            <a:endParaRPr lang="zh-CN" altLang="en-US">
              <a:solidFill>
                <a:srgbClr val="000000"/>
              </a:solidFill>
            </a:endParaRPr>
          </a:p>
        </p:txBody>
      </p:sp>
      <p:pic>
        <p:nvPicPr>
          <p:cNvPr id="1031" name="Picture 10" descr="z1副本"/>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1" descr="logo副本"/>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79389" y="141686"/>
            <a:ext cx="1872331"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4.jpe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695BBED7-D678-4E68-8DF3-8A1A049F3099}" type="slidenum">
              <a:rPr lang="zh-CN" altLang="en-US" smtClean="0">
                <a:solidFill>
                  <a:srgbClr val="000000"/>
                </a:solidFill>
              </a:rPr>
            </a:fld>
            <a:endParaRPr lang="zh-CN" altLang="en-US">
              <a:solidFill>
                <a:srgbClr val="000000"/>
              </a:solidFill>
            </a:endParaRPr>
          </a:p>
        </p:txBody>
      </p:sp>
      <p:sp>
        <p:nvSpPr>
          <p:cNvPr id="3" name="标题 2"/>
          <p:cNvSpPr/>
          <p:nvPr>
            <p:ph type="ctrTitle"/>
          </p:nvPr>
        </p:nvSpPr>
        <p:spPr>
          <a:xfrm>
            <a:off x="539115" y="1275875"/>
            <a:ext cx="7772400" cy="1102519"/>
          </a:xfrm>
        </p:spPr>
        <p:txBody>
          <a:bodyPr/>
          <a:p>
            <a:r>
              <a:rPr lang="zh-CN" altLang="en-US" sz="2800" b="1">
                <a:latin typeface="+mj-ea"/>
                <a:cs typeface="+mj-ea"/>
              </a:rPr>
              <a:t>探究全模型迭代算法FIRST在甲状腺</a:t>
            </a:r>
            <a:br>
              <a:rPr lang="zh-CN" altLang="en-US" sz="2800" b="1">
                <a:latin typeface="+mj-ea"/>
                <a:cs typeface="+mj-ea"/>
              </a:rPr>
            </a:br>
            <a:r>
              <a:rPr lang="zh-CN" altLang="en-US" sz="2800" b="1">
                <a:latin typeface="+mj-ea"/>
                <a:cs typeface="+mj-ea"/>
              </a:rPr>
              <a:t>增强CT应用中的优势</a:t>
            </a:r>
            <a:endParaRPr lang="zh-CN" altLang="en-US" sz="2800" b="1">
              <a:latin typeface="+mj-ea"/>
              <a:cs typeface="+mj-ea"/>
            </a:endParaRPr>
          </a:p>
        </p:txBody>
      </p:sp>
      <p:pic>
        <p:nvPicPr>
          <p:cNvPr id="4" name="图片 3" descr="e1909beca14c1136ac792e53ed7518b"/>
          <p:cNvPicPr>
            <a:picLocks noChangeAspect="1"/>
          </p:cNvPicPr>
          <p:nvPr>
            <p:custDataLst>
              <p:tags r:id="rId1"/>
            </p:custDataLst>
          </p:nvPr>
        </p:nvPicPr>
        <p:blipFill>
          <a:blip r:embed="rId2"/>
          <a:stretch>
            <a:fillRect/>
          </a:stretch>
        </p:blipFill>
        <p:spPr>
          <a:xfrm>
            <a:off x="2771775" y="51435"/>
            <a:ext cx="640080" cy="640080"/>
          </a:xfrm>
          <a:prstGeom prst="rect">
            <a:avLst/>
          </a:prstGeom>
        </p:spPr>
      </p:pic>
      <p:sp>
        <p:nvSpPr>
          <p:cNvPr id="5" name="标题 2"/>
          <p:cNvSpPr/>
          <p:nvPr/>
        </p:nvSpPr>
        <p:spPr>
          <a:xfrm>
            <a:off x="685800" y="2500155"/>
            <a:ext cx="7772400" cy="1102519"/>
          </a:xfrm>
          <a:prstGeom prst="rect">
            <a:avLst/>
          </a:prstGeom>
          <a:noFill/>
          <a:ln>
            <a:noFill/>
          </a:ln>
        </p:spPr>
        <p:txBody>
          <a:bodyPr vert="horz" wrap="square" lIns="91440" tIns="45720" rIns="91440" bIns="45720" numCol="1" anchor="ctr" anchorCtr="0" compatLnSpc="1"/>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eaLnBrk="1" fontAlgn="base" hangingPunct="1">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r>
              <a:rPr lang="zh-CN" altLang="en-US" sz="2000">
                <a:latin typeface="+mn-ea"/>
                <a:ea typeface="+mn-ea"/>
                <a:cs typeface="+mn-ea"/>
              </a:rPr>
              <a:t>王国选 张雷 陈涓</a:t>
            </a:r>
            <a:endParaRPr lang="zh-CN" altLang="en-US" sz="2000">
              <a:latin typeface="+mn-ea"/>
              <a:ea typeface="+mn-ea"/>
              <a:cs typeface="+mn-ea"/>
            </a:endParaRPr>
          </a:p>
          <a:p>
            <a:endParaRPr lang="zh-CN" altLang="en-US" sz="2400">
              <a:latin typeface="+mn-ea"/>
              <a:ea typeface="+mn-ea"/>
              <a:cs typeface="+mn-ea"/>
            </a:endParaRPr>
          </a:p>
          <a:p>
            <a:r>
              <a:rPr lang="zh-CN" altLang="en-US" sz="2400">
                <a:latin typeface="+mn-ea"/>
                <a:ea typeface="+mn-ea"/>
                <a:cs typeface="+mn-ea"/>
              </a:rPr>
              <a:t>北京医院放射科</a:t>
            </a:r>
            <a:endParaRPr lang="zh-CN" altLang="en-US" sz="2400">
              <a:latin typeface="+mn-ea"/>
              <a:ea typeface="+mn-ea"/>
              <a:cs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8676640" y="4803775"/>
            <a:ext cx="450215" cy="314960"/>
          </a:xfrm>
        </p:spPr>
        <p:txBody>
          <a:bodyPr/>
          <a:lstStyle/>
          <a:p>
            <a:fld id="{3839F627-C2AA-4DE5-9D21-CC144EA44A9E}" type="slidenum">
              <a:rPr lang="zh-CN" altLang="en-US" smtClean="0"/>
            </a:fld>
            <a:endParaRPr lang="zh-CN" altLang="en-US"/>
          </a:p>
        </p:txBody>
      </p:sp>
      <p:pic>
        <p:nvPicPr>
          <p:cNvPr id="7" name="图片 6" descr="e1909beca14c1136ac792e53ed7518b"/>
          <p:cNvPicPr>
            <a:picLocks noChangeAspect="1"/>
          </p:cNvPicPr>
          <p:nvPr>
            <p:custDataLst>
              <p:tags r:id="rId1"/>
            </p:custDataLst>
          </p:nvPr>
        </p:nvPicPr>
        <p:blipFill>
          <a:blip r:embed="rId2"/>
          <a:stretch>
            <a:fillRect/>
          </a:stretch>
        </p:blipFill>
        <p:spPr>
          <a:xfrm>
            <a:off x="2195830" y="51435"/>
            <a:ext cx="641985" cy="641985"/>
          </a:xfrm>
          <a:prstGeom prst="rect">
            <a:avLst/>
          </a:prstGeom>
        </p:spPr>
      </p:pic>
      <p:sp>
        <p:nvSpPr>
          <p:cNvPr id="5" name="文本框 4"/>
          <p:cNvSpPr txBox="1"/>
          <p:nvPr/>
        </p:nvSpPr>
        <p:spPr>
          <a:xfrm>
            <a:off x="467360" y="1046480"/>
            <a:ext cx="8335645" cy="2245360"/>
          </a:xfrm>
          <a:prstGeom prst="rect">
            <a:avLst/>
          </a:prstGeom>
          <a:noFill/>
        </p:spPr>
        <p:txBody>
          <a:bodyPr wrap="square" rtlCol="0">
            <a:spAutoFit/>
          </a:bodyPr>
          <a:p>
            <a:r>
              <a:rPr lang="zh-CN" altLang="en-US" sz="2000" b="1">
                <a:latin typeface="宋体" panose="02010600030101010101" pitchFamily="2" charset="-122"/>
                <a:ea typeface="宋体" panose="02010600030101010101" pitchFamily="2" charset="-122"/>
                <a:cs typeface="宋体" panose="02010600030101010101" pitchFamily="2" charset="-122"/>
              </a:rPr>
              <a:t>背景：</a:t>
            </a:r>
            <a:endParaRPr lang="zh-CN" altLang="en-US" sz="2000" b="1">
              <a:latin typeface="宋体" panose="02010600030101010101" pitchFamily="2" charset="-122"/>
              <a:ea typeface="宋体" panose="02010600030101010101" pitchFamily="2" charset="-122"/>
              <a:cs typeface="宋体" panose="02010600030101010101" pitchFamily="2" charset="-122"/>
            </a:endParaRPr>
          </a:p>
          <a:p>
            <a:r>
              <a:rPr lang="en-US" altLang="zh-CN" sz="2000">
                <a:latin typeface="宋体" panose="02010600030101010101" pitchFamily="2" charset="-122"/>
                <a:ea typeface="宋体" panose="02010600030101010101" pitchFamily="2" charset="-122"/>
                <a:cs typeface="宋体" panose="02010600030101010101" pitchFamily="2" charset="-122"/>
              </a:rPr>
              <a:t>   </a:t>
            </a:r>
            <a:r>
              <a:rPr lang="zh-CN" altLang="en-US" sz="2000">
                <a:latin typeface="宋体" panose="02010600030101010101" pitchFamily="2" charset="-122"/>
                <a:ea typeface="宋体" panose="02010600030101010101" pitchFamily="2" charset="-122"/>
                <a:cs typeface="宋体" panose="02010600030101010101" pitchFamily="2" charset="-122"/>
              </a:rPr>
              <a:t>甲状腺增强</a:t>
            </a:r>
            <a:r>
              <a:rPr lang="en-US" altLang="zh-CN" sz="2000">
                <a:latin typeface="宋体" panose="02010600030101010101" pitchFamily="2" charset="-122"/>
                <a:ea typeface="宋体" panose="02010600030101010101" pitchFamily="2" charset="-122"/>
                <a:cs typeface="宋体" panose="02010600030101010101" pitchFamily="2" charset="-122"/>
              </a:rPr>
              <a:t>CT</a:t>
            </a:r>
            <a:r>
              <a:rPr lang="zh-CN" altLang="en-US" sz="2000">
                <a:latin typeface="宋体" panose="02010600030101010101" pitchFamily="2" charset="-122"/>
                <a:ea typeface="宋体" panose="02010600030101010101" pitchFamily="2" charset="-122"/>
                <a:cs typeface="宋体" panose="02010600030101010101" pitchFamily="2" charset="-122"/>
              </a:rPr>
              <a:t>具有高空间分辨率、扫描速度快等优点被临床广泛应用，是诊断和鉴别甲状腺肿瘤的主要影像学方法之一。但由于肩部存在大量高密度骨质产生的射线硬化伪影和噪声往往给诊断医生带来困扰。</a:t>
            </a:r>
            <a:endParaRPr lang="zh-CN" altLang="en-US" sz="2000">
              <a:latin typeface="宋体" panose="02010600030101010101" pitchFamily="2" charset="-122"/>
              <a:ea typeface="宋体" panose="02010600030101010101" pitchFamily="2" charset="-122"/>
              <a:cs typeface="宋体" panose="02010600030101010101" pitchFamily="2" charset="-122"/>
            </a:endParaRPr>
          </a:p>
          <a:p>
            <a:r>
              <a:rPr lang="zh-CN" altLang="en-US" sz="2000">
                <a:latin typeface="宋体" panose="02010600030101010101" pitchFamily="2" charset="-122"/>
                <a:ea typeface="宋体" panose="02010600030101010101" pitchFamily="2" charset="-122"/>
                <a:cs typeface="宋体" panose="02010600030101010101" pitchFamily="2" charset="-122"/>
              </a:rPr>
              <a:t> </a:t>
            </a:r>
            <a:r>
              <a:rPr lang="en-US" altLang="zh-CN" sz="2000">
                <a:latin typeface="宋体" panose="02010600030101010101" pitchFamily="2" charset="-122"/>
                <a:ea typeface="宋体" panose="02010600030101010101" pitchFamily="2" charset="-122"/>
                <a:cs typeface="宋体" panose="02010600030101010101" pitchFamily="2" charset="-122"/>
              </a:rPr>
              <a:t>  </a:t>
            </a:r>
            <a:r>
              <a:rPr lang="zh-CN" altLang="en-US" sz="2000">
                <a:latin typeface="宋体" panose="02010600030101010101" pitchFamily="2" charset="-122"/>
                <a:ea typeface="宋体" panose="02010600030101010101" pitchFamily="2" charset="-122"/>
                <a:cs typeface="宋体" panose="02010600030101010101" pitchFamily="2" charset="-122"/>
              </a:rPr>
              <a:t>以往常规320排CT混合迭代重建算法（Adaptive Iterative Dose Reduction 3D，AIDR 3D）可减少图像噪声，但对减少射线硬化伪影方面价值有限；</a:t>
            </a:r>
            <a:endParaRPr lang="zh-CN" altLang="en-US" sz="2000">
              <a:latin typeface="宋体" panose="02010600030101010101" pitchFamily="2" charset="-122"/>
              <a:ea typeface="宋体" panose="02010600030101010101" pitchFamily="2" charset="-122"/>
              <a:cs typeface="宋体" panose="02010600030101010101" pitchFamily="2" charset="-122"/>
            </a:endParaRPr>
          </a:p>
        </p:txBody>
      </p:sp>
      <p:sp>
        <p:nvSpPr>
          <p:cNvPr id="9" name="文本框 8"/>
          <p:cNvSpPr txBox="1"/>
          <p:nvPr/>
        </p:nvSpPr>
        <p:spPr>
          <a:xfrm>
            <a:off x="2627630" y="3291840"/>
            <a:ext cx="6276975" cy="1938020"/>
          </a:xfrm>
          <a:prstGeom prst="rect">
            <a:avLst/>
          </a:prstGeom>
          <a:noFill/>
        </p:spPr>
        <p:txBody>
          <a:bodyPr wrap="square" rtlCol="0">
            <a:spAutoFit/>
          </a:bodyPr>
          <a:p>
            <a:r>
              <a:rPr lang="en-US" altLang="zh-CN" sz="200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a:latin typeface="宋体" panose="02010600030101010101" pitchFamily="2" charset="-122"/>
                <a:ea typeface="宋体" panose="02010600030101010101" pitchFamily="2" charset="-122"/>
                <a:cs typeface="宋体" panose="02010600030101010101" pitchFamily="2" charset="-122"/>
                <a:sym typeface="+mn-ea"/>
              </a:rPr>
              <a:t>全模型迭代算法（Forward projected model-based iterative reconstruction solution, FIRST）是一种全新的、完全基于模型的迭代重建（MBIR）算法，它可以显著减少噪声和射线硬化伪影，提高图像的对比度。</a:t>
            </a:r>
            <a:endParaRPr lang="zh-CN" altLang="en-US" sz="2000">
              <a:latin typeface="宋体" panose="02010600030101010101" pitchFamily="2" charset="-122"/>
              <a:ea typeface="宋体" panose="02010600030101010101" pitchFamily="2" charset="-122"/>
              <a:cs typeface="宋体" panose="02010600030101010101" pitchFamily="2" charset="-122"/>
            </a:endParaRPr>
          </a:p>
          <a:p>
            <a:endParaRPr lang="zh-CN" altLang="en-US" sz="20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8676640" y="4803775"/>
            <a:ext cx="450215" cy="314960"/>
          </a:xfrm>
        </p:spPr>
        <p:txBody>
          <a:bodyPr/>
          <a:lstStyle/>
          <a:p>
            <a:fld id="{3839F627-C2AA-4DE5-9D21-CC144EA44A9E}" type="slidenum">
              <a:rPr lang="zh-CN" altLang="en-US" smtClean="0"/>
            </a:fld>
            <a:endParaRPr lang="zh-CN" altLang="en-US"/>
          </a:p>
        </p:txBody>
      </p:sp>
      <p:pic>
        <p:nvPicPr>
          <p:cNvPr id="7" name="图片 6" descr="e1909beca14c1136ac792e53ed7518b"/>
          <p:cNvPicPr>
            <a:picLocks noChangeAspect="1"/>
          </p:cNvPicPr>
          <p:nvPr>
            <p:custDataLst>
              <p:tags r:id="rId1"/>
            </p:custDataLst>
          </p:nvPr>
        </p:nvPicPr>
        <p:blipFill>
          <a:blip r:embed="rId2"/>
          <a:stretch>
            <a:fillRect/>
          </a:stretch>
        </p:blipFill>
        <p:spPr>
          <a:xfrm>
            <a:off x="2195830" y="51435"/>
            <a:ext cx="641985" cy="641985"/>
          </a:xfrm>
          <a:prstGeom prst="rect">
            <a:avLst/>
          </a:prstGeom>
        </p:spPr>
      </p:pic>
      <p:sp>
        <p:nvSpPr>
          <p:cNvPr id="5" name="文本框 4"/>
          <p:cNvSpPr txBox="1"/>
          <p:nvPr/>
        </p:nvSpPr>
        <p:spPr>
          <a:xfrm>
            <a:off x="539750" y="1059815"/>
            <a:ext cx="8363585" cy="2245360"/>
          </a:xfrm>
          <a:prstGeom prst="rect">
            <a:avLst/>
          </a:prstGeom>
          <a:noFill/>
        </p:spPr>
        <p:txBody>
          <a:bodyPr wrap="square" rtlCol="0">
            <a:spAutoFit/>
          </a:bodyPr>
          <a:p>
            <a:r>
              <a:rPr lang="zh-CN" altLang="en-US" sz="2000" b="1">
                <a:latin typeface="+mn-ea"/>
                <a:cs typeface="+mn-ea"/>
              </a:rPr>
              <a:t>目的</a:t>
            </a:r>
            <a:r>
              <a:rPr lang="zh-CN" altLang="en-US" sz="2000">
                <a:latin typeface="+mn-ea"/>
                <a:cs typeface="+mn-ea"/>
              </a:rPr>
              <a:t>：本研究旨在探讨全模型迭代算法（FIRST）在减少肩颈部射线硬化伪影、提高图像质量方面的优势。</a:t>
            </a:r>
            <a:endParaRPr lang="zh-CN" altLang="en-US" sz="2000">
              <a:latin typeface="+mn-ea"/>
              <a:cs typeface="+mn-ea"/>
            </a:endParaRPr>
          </a:p>
          <a:p>
            <a:r>
              <a:rPr lang="zh-CN" altLang="en-US" sz="2000" b="1">
                <a:latin typeface="+mn-ea"/>
                <a:cs typeface="+mn-ea"/>
              </a:rPr>
              <a:t>方法：</a:t>
            </a:r>
            <a:r>
              <a:rPr lang="en-US" altLang="zh-CN" sz="2000">
                <a:latin typeface="+mn-ea"/>
                <a:cs typeface="+mn-ea"/>
              </a:rPr>
              <a:t>1</a:t>
            </a:r>
            <a:r>
              <a:rPr lang="zh-CN" altLang="en-US" sz="2000">
                <a:latin typeface="+mn-ea"/>
                <a:cs typeface="+mn-ea"/>
              </a:rPr>
              <a:t>）回顾性分析2022年5月-6月在北京医院行颈部增强CT患者20例；</a:t>
            </a:r>
            <a:r>
              <a:rPr lang="en-US" altLang="zh-CN" sz="2000">
                <a:latin typeface="+mn-ea"/>
                <a:cs typeface="+mn-ea"/>
              </a:rPr>
              <a:t>    </a:t>
            </a:r>
            <a:r>
              <a:rPr lang="zh-CN" altLang="en-US" sz="2000">
                <a:latin typeface="+mn-ea"/>
                <a:cs typeface="+mn-ea"/>
              </a:rPr>
              <a:t>本研究采用佳能Aquilion one Genesis 320排宽体探测器CT，扫描前告知患者检查注意事项，消除紧张情绪，嘱患者去除颈部金属异物。患者取仰卧位，头先进，嘱患者双肩尽可能下垂，扫描过程避免吞咽。扫描范围自下颌角至锁骨小头下缘。</a:t>
            </a:r>
            <a:endParaRPr lang="zh-CN" altLang="en-US" sz="2000">
              <a:latin typeface="+mn-ea"/>
              <a:cs typeface="+mn-ea"/>
            </a:endParaRPr>
          </a:p>
        </p:txBody>
      </p:sp>
      <p:sp>
        <p:nvSpPr>
          <p:cNvPr id="2" name="文本框 1"/>
          <p:cNvSpPr txBox="1"/>
          <p:nvPr/>
        </p:nvSpPr>
        <p:spPr>
          <a:xfrm>
            <a:off x="2710815" y="3363595"/>
            <a:ext cx="6192520" cy="1322070"/>
          </a:xfrm>
          <a:prstGeom prst="rect">
            <a:avLst/>
          </a:prstGeom>
          <a:noFill/>
        </p:spPr>
        <p:txBody>
          <a:bodyPr wrap="square" rtlCol="0">
            <a:spAutoFit/>
          </a:bodyPr>
          <a:p>
            <a:r>
              <a:rPr lang="en-US" altLang="zh-CN" sz="2000">
                <a:latin typeface="+mn-ea"/>
                <a:cs typeface="+mn-ea"/>
                <a:sym typeface="+mn-ea"/>
              </a:rPr>
              <a:t>2</a:t>
            </a:r>
            <a:r>
              <a:rPr lang="zh-CN" altLang="en-US" sz="2000">
                <a:latin typeface="+mn-ea"/>
                <a:cs typeface="+mn-ea"/>
                <a:sym typeface="+mn-ea"/>
              </a:rPr>
              <a:t>）扫描方案：螺旋Helical扫描模式, 160*0.5mm准直，螺距为0.806，管电压 100 kV，智能毫安(SD=12.5），0.5转速，扫描视野(M=280mm)，采集矩阵 512×512。</a:t>
            </a:r>
            <a:endParaRPr lang="zh-CN" altLang="en-US" sz="2000">
              <a:latin typeface="+mn-ea"/>
              <a:cs typeface="+mn-ea"/>
            </a:endParaRPr>
          </a:p>
          <a:p>
            <a:endParaRPr lang="zh-CN" altLang="en-US" sz="2000">
              <a:latin typeface="+mn-ea"/>
              <a:cs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8676640" y="4803775"/>
            <a:ext cx="450215" cy="314960"/>
          </a:xfrm>
        </p:spPr>
        <p:txBody>
          <a:bodyPr/>
          <a:lstStyle/>
          <a:p>
            <a:fld id="{3839F627-C2AA-4DE5-9D21-CC144EA44A9E}" type="slidenum">
              <a:rPr lang="zh-CN" altLang="en-US" smtClean="0"/>
            </a:fld>
            <a:endParaRPr lang="zh-CN" altLang="en-US"/>
          </a:p>
        </p:txBody>
      </p:sp>
      <p:pic>
        <p:nvPicPr>
          <p:cNvPr id="7" name="图片 6" descr="e1909beca14c1136ac792e53ed7518b"/>
          <p:cNvPicPr>
            <a:picLocks noChangeAspect="1"/>
          </p:cNvPicPr>
          <p:nvPr>
            <p:custDataLst>
              <p:tags r:id="rId1"/>
            </p:custDataLst>
          </p:nvPr>
        </p:nvPicPr>
        <p:blipFill>
          <a:blip r:embed="rId2"/>
          <a:stretch>
            <a:fillRect/>
          </a:stretch>
        </p:blipFill>
        <p:spPr>
          <a:xfrm>
            <a:off x="2195830" y="51435"/>
            <a:ext cx="641985" cy="641985"/>
          </a:xfrm>
          <a:prstGeom prst="rect">
            <a:avLst/>
          </a:prstGeom>
        </p:spPr>
      </p:pic>
      <p:sp>
        <p:nvSpPr>
          <p:cNvPr id="5" name="文本框 4"/>
          <p:cNvSpPr txBox="1"/>
          <p:nvPr/>
        </p:nvSpPr>
        <p:spPr>
          <a:xfrm>
            <a:off x="539750" y="1275715"/>
            <a:ext cx="8312150" cy="2861310"/>
          </a:xfrm>
          <a:prstGeom prst="rect">
            <a:avLst/>
          </a:prstGeom>
          <a:noFill/>
        </p:spPr>
        <p:txBody>
          <a:bodyPr wrap="square" rtlCol="0">
            <a:spAutoFit/>
          </a:bodyPr>
          <a:p>
            <a:r>
              <a:rPr lang="zh-CN" altLang="en-US" sz="2000" b="1">
                <a:latin typeface="+mn-ea"/>
                <a:cs typeface="+mn-ea"/>
                <a:sym typeface="+mn-ea"/>
              </a:rPr>
              <a:t>方法：</a:t>
            </a:r>
            <a:r>
              <a:rPr lang="en-US" altLang="zh-CN" sz="2000">
                <a:latin typeface="+mn-ea"/>
                <a:cs typeface="+mn-ea"/>
                <a:sym typeface="+mn-ea"/>
              </a:rPr>
              <a:t>3</a:t>
            </a:r>
            <a:r>
              <a:rPr lang="zh-CN" altLang="en-US" sz="2000">
                <a:latin typeface="+mn-ea"/>
                <a:cs typeface="+mn-ea"/>
                <a:sym typeface="+mn-ea"/>
              </a:rPr>
              <a:t>）</a:t>
            </a:r>
            <a:r>
              <a:rPr lang="zh-CN" altLang="en-US" sz="2000">
                <a:latin typeface="+mn-ea"/>
                <a:cs typeface="+mn-ea"/>
                <a:sym typeface="+mn-ea"/>
              </a:rPr>
              <a:t>重建参数：</a:t>
            </a:r>
            <a:r>
              <a:rPr lang="zh-CN" altLang="en-US" sz="2000">
                <a:latin typeface="+mn-ea"/>
                <a:cs typeface="+mn-ea"/>
                <a:sym typeface="+mn-ea"/>
              </a:rPr>
              <a:t>对原始数据进行重建并分为两组</a:t>
            </a:r>
            <a:r>
              <a:rPr lang="en-US" altLang="zh-CN" sz="2000">
                <a:latin typeface="+mn-ea"/>
                <a:cs typeface="+mn-ea"/>
                <a:sym typeface="+mn-ea"/>
              </a:rPr>
              <a:t>,</a:t>
            </a:r>
            <a:r>
              <a:rPr lang="zh-CN" altLang="en-US" sz="2000">
                <a:latin typeface="+mn-ea"/>
                <a:cs typeface="+mn-ea"/>
                <a:sym typeface="+mn-ea"/>
              </a:rPr>
              <a:t>层厚2mm</a:t>
            </a:r>
            <a:r>
              <a:rPr lang="en-US" altLang="zh-CN" sz="2000">
                <a:latin typeface="+mn-ea"/>
                <a:cs typeface="+mn-ea"/>
                <a:sym typeface="+mn-ea"/>
              </a:rPr>
              <a:t>,</a:t>
            </a:r>
            <a:r>
              <a:rPr lang="zh-CN" altLang="en-US" sz="2000">
                <a:latin typeface="+mn-ea"/>
                <a:cs typeface="+mn-ea"/>
                <a:sym typeface="+mn-ea"/>
              </a:rPr>
              <a:t>间隔</a:t>
            </a:r>
            <a:r>
              <a:rPr lang="en-US" altLang="zh-CN" sz="2000">
                <a:latin typeface="+mn-ea"/>
                <a:cs typeface="+mn-ea"/>
                <a:sym typeface="+mn-ea"/>
              </a:rPr>
              <a:t>2mm</a:t>
            </a:r>
            <a:r>
              <a:rPr lang="zh-CN" altLang="en-US" sz="2000">
                <a:latin typeface="+mn-ea"/>
                <a:cs typeface="+mn-ea"/>
                <a:sym typeface="+mn-ea"/>
              </a:rPr>
              <a:t>。</a:t>
            </a:r>
            <a:r>
              <a:rPr lang="zh-CN" altLang="en-US" sz="2000">
                <a:latin typeface="+mn-ea"/>
                <a:cs typeface="+mn-ea"/>
                <a:sym typeface="+mn-ea"/>
              </a:rPr>
              <a:t>常规混合迭代算法(AIDR 3D)组：</a:t>
            </a:r>
            <a:r>
              <a:rPr lang="en-US" altLang="zh-CN" sz="2000">
                <a:latin typeface="+mn-ea"/>
                <a:cs typeface="+mn-ea"/>
                <a:sym typeface="+mn-ea"/>
              </a:rPr>
              <a:t>AIDR 3D</a:t>
            </a:r>
            <a:r>
              <a:rPr lang="zh-CN" altLang="en-US" sz="2000">
                <a:latin typeface="+mn-ea"/>
                <a:cs typeface="+mn-ea"/>
                <a:sym typeface="+mn-ea"/>
              </a:rPr>
              <a:t>算法，滤波函数:FC43，迭代等级</a:t>
            </a:r>
            <a:r>
              <a:rPr lang="en-US" altLang="zh-CN" sz="2000">
                <a:latin typeface="+mn-ea"/>
                <a:cs typeface="+mn-ea"/>
                <a:sym typeface="+mn-ea"/>
              </a:rPr>
              <a:t>standard</a:t>
            </a:r>
            <a:r>
              <a:rPr lang="zh-CN" altLang="en-US" sz="2000">
                <a:latin typeface="+mn-ea"/>
                <a:cs typeface="+mn-ea"/>
                <a:sym typeface="+mn-ea"/>
              </a:rPr>
              <a:t>；新的全模型迭代算法(FIRST)组：</a:t>
            </a:r>
            <a:r>
              <a:rPr lang="en-US" altLang="zh-CN" sz="2000">
                <a:latin typeface="+mn-ea"/>
                <a:cs typeface="+mn-ea"/>
                <a:sym typeface="+mn-ea"/>
              </a:rPr>
              <a:t>FIRST</a:t>
            </a:r>
            <a:r>
              <a:rPr lang="zh-CN" altLang="en-US" sz="2000">
                <a:latin typeface="+mn-ea"/>
                <a:cs typeface="+mn-ea"/>
                <a:sym typeface="+mn-ea"/>
              </a:rPr>
              <a:t>算法，</a:t>
            </a:r>
            <a:r>
              <a:rPr lang="en-US" altLang="zh-CN" sz="2000">
                <a:latin typeface="+mn-ea"/>
                <a:cs typeface="+mn-ea"/>
                <a:sym typeface="+mn-ea"/>
              </a:rPr>
              <a:t>CTA</a:t>
            </a:r>
            <a:r>
              <a:rPr lang="zh-CN" altLang="en-US" sz="2000">
                <a:latin typeface="+mn-ea"/>
                <a:cs typeface="+mn-ea"/>
                <a:sym typeface="+mn-ea"/>
              </a:rPr>
              <a:t>模式，迭代等级</a:t>
            </a:r>
            <a:r>
              <a:rPr lang="en-US" altLang="zh-CN" sz="2000">
                <a:latin typeface="+mn-ea"/>
                <a:cs typeface="+mn-ea"/>
                <a:sym typeface="+mn-ea"/>
              </a:rPr>
              <a:t>standard</a:t>
            </a:r>
            <a:r>
              <a:rPr lang="zh-CN" altLang="en-US" sz="2000">
                <a:latin typeface="+mn-ea"/>
                <a:cs typeface="+mn-ea"/>
                <a:sym typeface="+mn-ea"/>
              </a:rPr>
              <a:t>。</a:t>
            </a:r>
            <a:endParaRPr lang="zh-CN" altLang="en-US" sz="2000">
              <a:latin typeface="+mn-ea"/>
              <a:cs typeface="+mn-ea"/>
              <a:sym typeface="+mn-ea"/>
            </a:endParaRPr>
          </a:p>
          <a:p>
            <a:r>
              <a:rPr lang="en-US" altLang="zh-CN" sz="2000">
                <a:latin typeface="+mn-ea"/>
                <a:cs typeface="+mn-ea"/>
                <a:sym typeface="+mn-ea"/>
              </a:rPr>
              <a:t>4</a:t>
            </a:r>
            <a:r>
              <a:rPr lang="zh-CN" altLang="en-US" sz="2000">
                <a:latin typeface="+mn-ea"/>
                <a:cs typeface="+mn-ea"/>
                <a:sym typeface="+mn-ea"/>
              </a:rPr>
              <a:t>）客观图像分析：选取轴位图像射线硬化伪影最明显层面放置 ROI，分别测量甲状腺左、右叶（20例患者共40叶）、胸锁乳突肌（20例）的CT值和标准差SD,并计算甲状腺组织信噪比SNR及对比噪声比CNR，采用单因素方差分析进行客观评价。</a:t>
            </a:r>
            <a:endParaRPr lang="zh-CN" altLang="en-US" sz="2000">
              <a:latin typeface="+mn-ea"/>
              <a:cs typeface="+mn-ea"/>
            </a:endParaRPr>
          </a:p>
          <a:p>
            <a:endParaRPr lang="zh-CN" altLang="en-US" sz="2000">
              <a:latin typeface="+mn-ea"/>
              <a:ea typeface="黑体" panose="02010609060101010101" pitchFamily="49" charset="-122"/>
              <a:cs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8676640" y="4803775"/>
            <a:ext cx="450215" cy="314960"/>
          </a:xfrm>
        </p:spPr>
        <p:txBody>
          <a:bodyPr/>
          <a:lstStyle/>
          <a:p>
            <a:fld id="{3839F627-C2AA-4DE5-9D21-CC144EA44A9E}" type="slidenum">
              <a:rPr lang="zh-CN" altLang="en-US" smtClean="0"/>
            </a:fld>
            <a:endParaRPr lang="zh-CN" altLang="en-US"/>
          </a:p>
        </p:txBody>
      </p:sp>
      <p:pic>
        <p:nvPicPr>
          <p:cNvPr id="7" name="图片 6" descr="e1909beca14c1136ac792e53ed7518b"/>
          <p:cNvPicPr>
            <a:picLocks noChangeAspect="1"/>
          </p:cNvPicPr>
          <p:nvPr>
            <p:custDataLst>
              <p:tags r:id="rId1"/>
            </p:custDataLst>
          </p:nvPr>
        </p:nvPicPr>
        <p:blipFill>
          <a:blip r:embed="rId2"/>
          <a:stretch>
            <a:fillRect/>
          </a:stretch>
        </p:blipFill>
        <p:spPr>
          <a:xfrm>
            <a:off x="2195830" y="51435"/>
            <a:ext cx="641985" cy="641985"/>
          </a:xfrm>
          <a:prstGeom prst="rect">
            <a:avLst/>
          </a:prstGeom>
        </p:spPr>
      </p:pic>
      <p:sp>
        <p:nvSpPr>
          <p:cNvPr id="3" name="文本框 2"/>
          <p:cNvSpPr txBox="1"/>
          <p:nvPr/>
        </p:nvSpPr>
        <p:spPr>
          <a:xfrm>
            <a:off x="620395" y="1419860"/>
            <a:ext cx="7903845" cy="1630045"/>
          </a:xfrm>
          <a:prstGeom prst="rect">
            <a:avLst/>
          </a:prstGeom>
          <a:noFill/>
        </p:spPr>
        <p:txBody>
          <a:bodyPr wrap="square" rtlCol="0">
            <a:spAutoFit/>
          </a:bodyPr>
          <a:p>
            <a:r>
              <a:rPr lang="zh-CN" altLang="en-US" sz="2000" b="1">
                <a:latin typeface="+mn-ea"/>
                <a:cs typeface="+mn-ea"/>
                <a:sym typeface="+mn-ea"/>
              </a:rPr>
              <a:t>方法：</a:t>
            </a:r>
            <a:r>
              <a:rPr lang="en-US" altLang="zh-CN" sz="2000">
                <a:latin typeface="+mn-ea"/>
                <a:cs typeface="+mn-ea"/>
                <a:sym typeface="+mn-ea"/>
              </a:rPr>
              <a:t>5</a:t>
            </a:r>
            <a:r>
              <a:rPr lang="zh-CN" altLang="en-US" sz="2000">
                <a:latin typeface="+mn-ea"/>
                <a:cs typeface="+mn-ea"/>
                <a:sym typeface="+mn-ea"/>
              </a:rPr>
              <a:t>）主观图像评价：由2名放射科医师在轴位、以及MPR图像上采用4分法(4分,无带状伪影,甲状腺边缘及内部细节显示；3分,轻度伪影,甲状腺边缘及内部细节显示较好,不影响诊断;2分,中度伪影,甲状腺边缘及内部细节显示欠佳,影响诊断；1分,重度伪影,甲状腺边缘及结节显示不清,不能诊断)进行主观评分，3分及以上满足诊断。</a:t>
            </a:r>
            <a:endParaRPr lang="zh-CN" altLang="en-US" sz="2000">
              <a:latin typeface="+mn-ea"/>
              <a:cs typeface="+mn-ea"/>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8676640" y="4803775"/>
            <a:ext cx="450215" cy="314960"/>
          </a:xfrm>
        </p:spPr>
        <p:txBody>
          <a:bodyPr/>
          <a:lstStyle/>
          <a:p>
            <a:fld id="{3839F627-C2AA-4DE5-9D21-CC144EA44A9E}" type="slidenum">
              <a:rPr lang="zh-CN" altLang="en-US" smtClean="0"/>
            </a:fld>
            <a:endParaRPr lang="zh-CN" altLang="en-US"/>
          </a:p>
        </p:txBody>
      </p:sp>
      <p:pic>
        <p:nvPicPr>
          <p:cNvPr id="7" name="图片 6" descr="e1909beca14c1136ac792e53ed7518b"/>
          <p:cNvPicPr>
            <a:picLocks noChangeAspect="1"/>
          </p:cNvPicPr>
          <p:nvPr>
            <p:custDataLst>
              <p:tags r:id="rId1"/>
            </p:custDataLst>
          </p:nvPr>
        </p:nvPicPr>
        <p:blipFill>
          <a:blip r:embed="rId2"/>
          <a:stretch>
            <a:fillRect/>
          </a:stretch>
        </p:blipFill>
        <p:spPr>
          <a:xfrm>
            <a:off x="2195830" y="51435"/>
            <a:ext cx="641985" cy="641985"/>
          </a:xfrm>
          <a:prstGeom prst="rect">
            <a:avLst/>
          </a:prstGeom>
        </p:spPr>
      </p:pic>
      <p:sp>
        <p:nvSpPr>
          <p:cNvPr id="3" name="文本框 2"/>
          <p:cNvSpPr txBox="1"/>
          <p:nvPr/>
        </p:nvSpPr>
        <p:spPr>
          <a:xfrm>
            <a:off x="511810" y="1275715"/>
            <a:ext cx="8164830" cy="2245360"/>
          </a:xfrm>
          <a:prstGeom prst="rect">
            <a:avLst/>
          </a:prstGeom>
          <a:noFill/>
        </p:spPr>
        <p:txBody>
          <a:bodyPr wrap="square" rtlCol="0">
            <a:spAutoFit/>
          </a:bodyPr>
          <a:p>
            <a:r>
              <a:rPr lang="zh-CN" altLang="en-US" sz="2000" b="1">
                <a:latin typeface="+mn-ea"/>
                <a:cs typeface="+mn-ea"/>
                <a:sym typeface="+mn-ea"/>
              </a:rPr>
              <a:t>结果</a:t>
            </a:r>
            <a:r>
              <a:rPr lang="en-US" altLang="zh-CN" sz="2000" b="1">
                <a:latin typeface="+mn-ea"/>
                <a:cs typeface="+mn-ea"/>
                <a:sym typeface="+mn-ea"/>
              </a:rPr>
              <a:t>:</a:t>
            </a:r>
            <a:r>
              <a:rPr lang="en-US" altLang="zh-CN" sz="2000">
                <a:latin typeface="+mn-ea"/>
                <a:cs typeface="+mn-ea"/>
                <a:sym typeface="+mn-ea"/>
              </a:rPr>
              <a:t>1</a:t>
            </a:r>
            <a:r>
              <a:rPr lang="zh-CN" altLang="en-US" sz="2000">
                <a:latin typeface="+mn-ea"/>
                <a:cs typeface="+mn-ea"/>
                <a:sym typeface="+mn-ea"/>
              </a:rPr>
              <a:t>）客观方面：与AIDR 3D相比，FIRST算法重建的图像显著降低了甲状腺组织的噪声SD（17.09±5.20 VS 12.57±2.96，P＜0.001）、显著提高了甲状腺组织的信噪比SNR（9.91±4.32 VS 13.37±4.38，P＜0.05）、显著提高了甲状腺组织对比噪声比CNR（7.09±3.68 VS 10.02±4.09，P＜0.05）；</a:t>
            </a:r>
            <a:endParaRPr lang="zh-CN" altLang="en-US" sz="2000">
              <a:latin typeface="+mn-ea"/>
              <a:cs typeface="+mn-ea"/>
              <a:sym typeface="+mn-ea"/>
            </a:endParaRPr>
          </a:p>
          <a:p>
            <a:r>
              <a:rPr lang="en-US" altLang="zh-CN" sz="2000">
                <a:latin typeface="+mn-ea"/>
                <a:cs typeface="+mn-ea"/>
                <a:sym typeface="+mn-ea"/>
              </a:rPr>
              <a:t>2</a:t>
            </a:r>
            <a:r>
              <a:rPr lang="zh-CN" altLang="en-US" sz="2000">
                <a:latin typeface="+mn-ea"/>
                <a:cs typeface="+mn-ea"/>
                <a:sym typeface="+mn-ea"/>
              </a:rPr>
              <a:t>）主观方面：两种算法都能满足诊断，FIRST算法组主观评分高于AIDR 3D算法（P＜0.05），图像伪影少，诊断医生接受度高。图</a:t>
            </a:r>
            <a:r>
              <a:rPr lang="en-US" altLang="zh-CN" sz="2000">
                <a:latin typeface="+mn-ea"/>
                <a:cs typeface="+mn-ea"/>
                <a:sym typeface="+mn-ea"/>
              </a:rPr>
              <a:t>A</a:t>
            </a:r>
            <a:r>
              <a:rPr lang="zh-CN" altLang="en-US" sz="2000">
                <a:latin typeface="+mn-ea"/>
                <a:cs typeface="+mn-ea"/>
                <a:sym typeface="+mn-ea"/>
              </a:rPr>
              <a:t>、</a:t>
            </a:r>
            <a:r>
              <a:rPr lang="en-US" altLang="zh-CN" sz="2000">
                <a:latin typeface="+mn-ea"/>
                <a:cs typeface="+mn-ea"/>
                <a:sym typeface="+mn-ea"/>
              </a:rPr>
              <a:t>B</a:t>
            </a:r>
            <a:endParaRPr lang="en-US" altLang="zh-CN" sz="2000">
              <a:latin typeface="+mn-ea"/>
              <a:cs typeface="+mn-ea"/>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8676640" y="4803775"/>
            <a:ext cx="450215" cy="314960"/>
          </a:xfrm>
        </p:spPr>
        <p:txBody>
          <a:bodyPr/>
          <a:lstStyle/>
          <a:p>
            <a:fld id="{3839F627-C2AA-4DE5-9D21-CC144EA44A9E}" type="slidenum">
              <a:rPr lang="zh-CN" altLang="en-US" smtClean="0"/>
            </a:fld>
            <a:endParaRPr lang="zh-CN" altLang="en-US"/>
          </a:p>
        </p:txBody>
      </p:sp>
      <p:pic>
        <p:nvPicPr>
          <p:cNvPr id="7" name="图片 6" descr="e1909beca14c1136ac792e53ed7518b"/>
          <p:cNvPicPr>
            <a:picLocks noChangeAspect="1"/>
          </p:cNvPicPr>
          <p:nvPr>
            <p:custDataLst>
              <p:tags r:id="rId1"/>
            </p:custDataLst>
          </p:nvPr>
        </p:nvPicPr>
        <p:blipFill>
          <a:blip r:embed="rId2"/>
          <a:stretch>
            <a:fillRect/>
          </a:stretch>
        </p:blipFill>
        <p:spPr>
          <a:xfrm>
            <a:off x="2195830" y="51435"/>
            <a:ext cx="641985" cy="641985"/>
          </a:xfrm>
          <a:prstGeom prst="rect">
            <a:avLst/>
          </a:prstGeom>
        </p:spPr>
      </p:pic>
      <p:pic>
        <p:nvPicPr>
          <p:cNvPr id="2" name="图片 3" descr="新建 PPTX 演示文稿_01"/>
          <p:cNvPicPr>
            <a:picLocks noChangeAspect="1"/>
          </p:cNvPicPr>
          <p:nvPr/>
        </p:nvPicPr>
        <p:blipFill>
          <a:blip r:embed="rId3"/>
          <a:srcRect l="3400" t="8958" r="7355" b="25332"/>
          <a:stretch>
            <a:fillRect/>
          </a:stretch>
        </p:blipFill>
        <p:spPr>
          <a:xfrm>
            <a:off x="1331595" y="988060"/>
            <a:ext cx="6617970" cy="2741295"/>
          </a:xfrm>
          <a:prstGeom prst="rect">
            <a:avLst/>
          </a:prstGeom>
        </p:spPr>
      </p:pic>
      <p:sp>
        <p:nvSpPr>
          <p:cNvPr id="5" name="文本框 4"/>
          <p:cNvSpPr txBox="1"/>
          <p:nvPr/>
        </p:nvSpPr>
        <p:spPr>
          <a:xfrm>
            <a:off x="2700020" y="3801110"/>
            <a:ext cx="5380355" cy="1198880"/>
          </a:xfrm>
          <a:prstGeom prst="rect">
            <a:avLst/>
          </a:prstGeom>
          <a:noFill/>
        </p:spPr>
        <p:txBody>
          <a:bodyPr wrap="square" rtlCol="0">
            <a:spAutoFit/>
          </a:bodyPr>
          <a:p>
            <a:r>
              <a:rPr lang="zh-CN" altLang="en-US"/>
              <a:t>男 76 图A为AIDR 3D算法轴位图像，图B为FIRST算法图像。相比AIDR 3D 算法，FIRST算法降低了射线硬化伪影、降低了噪声、提高了信噪比、对比对，对于病灶轮廓的显示更为清晰。</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8676640" y="4803775"/>
            <a:ext cx="450215" cy="314960"/>
          </a:xfrm>
        </p:spPr>
        <p:txBody>
          <a:bodyPr/>
          <a:lstStyle/>
          <a:p>
            <a:fld id="{3839F627-C2AA-4DE5-9D21-CC144EA44A9E}" type="slidenum">
              <a:rPr lang="zh-CN" altLang="en-US" smtClean="0"/>
            </a:fld>
            <a:endParaRPr lang="zh-CN" altLang="en-US"/>
          </a:p>
        </p:txBody>
      </p:sp>
      <p:pic>
        <p:nvPicPr>
          <p:cNvPr id="7" name="图片 6" descr="e1909beca14c1136ac792e53ed7518b"/>
          <p:cNvPicPr>
            <a:picLocks noChangeAspect="1"/>
          </p:cNvPicPr>
          <p:nvPr>
            <p:custDataLst>
              <p:tags r:id="rId1"/>
            </p:custDataLst>
          </p:nvPr>
        </p:nvPicPr>
        <p:blipFill>
          <a:blip r:embed="rId2"/>
          <a:stretch>
            <a:fillRect/>
          </a:stretch>
        </p:blipFill>
        <p:spPr>
          <a:xfrm>
            <a:off x="2195830" y="51435"/>
            <a:ext cx="641985" cy="641985"/>
          </a:xfrm>
          <a:prstGeom prst="rect">
            <a:avLst/>
          </a:prstGeom>
        </p:spPr>
      </p:pic>
      <p:sp>
        <p:nvSpPr>
          <p:cNvPr id="3" name="文本框 2"/>
          <p:cNvSpPr txBox="1"/>
          <p:nvPr/>
        </p:nvSpPr>
        <p:spPr>
          <a:xfrm>
            <a:off x="539750" y="1708150"/>
            <a:ext cx="8164830" cy="1014730"/>
          </a:xfrm>
          <a:prstGeom prst="rect">
            <a:avLst/>
          </a:prstGeom>
          <a:noFill/>
        </p:spPr>
        <p:txBody>
          <a:bodyPr wrap="square" rtlCol="0">
            <a:spAutoFit/>
          </a:bodyPr>
          <a:p>
            <a:r>
              <a:rPr lang="zh-CN" altLang="en-US" sz="2000" b="1">
                <a:latin typeface="+mn-ea"/>
                <a:cs typeface="+mn-ea"/>
                <a:sym typeface="+mn-ea"/>
              </a:rPr>
              <a:t>结论</a:t>
            </a:r>
            <a:r>
              <a:rPr lang="en-US" altLang="zh-CN" sz="2000" b="1">
                <a:latin typeface="+mn-ea"/>
                <a:cs typeface="+mn-ea"/>
                <a:sym typeface="+mn-ea"/>
              </a:rPr>
              <a:t>:</a:t>
            </a:r>
            <a:r>
              <a:rPr lang="en-US" altLang="zh-CN" sz="2000">
                <a:latin typeface="+mn-ea"/>
                <a:cs typeface="+mn-ea"/>
                <a:sym typeface="+mn-ea"/>
              </a:rPr>
              <a:t>相比常规AIDR 3D 算法，FIRST算法能够进一步降低甲状腺增强CT扫描时肩部射线硬化伪影、降低噪声、提高信噪比以及对比度，图像质量更佳。</a:t>
            </a:r>
            <a:endParaRPr lang="en-US" altLang="zh-CN" sz="2000">
              <a:latin typeface="+mn-ea"/>
              <a:cs typeface="+mn-ea"/>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8676640" y="4803775"/>
            <a:ext cx="450215" cy="314960"/>
          </a:xfrm>
        </p:spPr>
        <p:txBody>
          <a:bodyPr/>
          <a:lstStyle/>
          <a:p>
            <a:fld id="{3839F627-C2AA-4DE5-9D21-CC144EA44A9E}" type="slidenum">
              <a:rPr lang="zh-CN" altLang="en-US" smtClean="0"/>
            </a:fld>
            <a:endParaRPr lang="zh-CN" altLang="en-US"/>
          </a:p>
        </p:txBody>
      </p:sp>
      <p:pic>
        <p:nvPicPr>
          <p:cNvPr id="7" name="图片 6" descr="e1909beca14c1136ac792e53ed7518b"/>
          <p:cNvPicPr>
            <a:picLocks noChangeAspect="1"/>
          </p:cNvPicPr>
          <p:nvPr>
            <p:custDataLst>
              <p:tags r:id="rId1"/>
            </p:custDataLst>
          </p:nvPr>
        </p:nvPicPr>
        <p:blipFill>
          <a:blip r:embed="rId2"/>
          <a:stretch>
            <a:fillRect/>
          </a:stretch>
        </p:blipFill>
        <p:spPr>
          <a:xfrm>
            <a:off x="2195830" y="51435"/>
            <a:ext cx="641985" cy="641985"/>
          </a:xfrm>
          <a:prstGeom prst="rect">
            <a:avLst/>
          </a:prstGeom>
        </p:spPr>
      </p:pic>
      <p:sp>
        <p:nvSpPr>
          <p:cNvPr id="2" name="文本框 1"/>
          <p:cNvSpPr txBox="1"/>
          <p:nvPr/>
        </p:nvSpPr>
        <p:spPr>
          <a:xfrm>
            <a:off x="1043940" y="1708150"/>
            <a:ext cx="6617970" cy="768350"/>
          </a:xfrm>
          <a:prstGeom prst="rect">
            <a:avLst/>
          </a:prstGeom>
          <a:noFill/>
        </p:spPr>
        <p:txBody>
          <a:bodyPr wrap="square" rtlCol="0">
            <a:spAutoFit/>
          </a:bodyPr>
          <a:p>
            <a:r>
              <a:rPr lang="zh-CN" altLang="en-US" sz="4400"/>
              <a:t>感谢各位专家批评与指导！</a:t>
            </a:r>
            <a:endParaRPr lang="zh-CN" altLang="en-US" sz="4400"/>
          </a:p>
        </p:txBody>
      </p:sp>
    </p:spTree>
  </p:cSld>
  <p:clrMapOvr>
    <a:masterClrMapping/>
  </p:clrMapOvr>
</p:sld>
</file>

<file path=ppt/tags/tag1.xml><?xml version="1.0" encoding="utf-8"?>
<p:tagLst xmlns:p="http://schemas.openxmlformats.org/presentationml/2006/main">
  <p:tag name="KSO_WM_UNIT_PLACING_PICTURE_USER_VIEWPORT" val="{&quot;height&quot;:1270,&quot;width&quot;:1270}"/>
</p:tagLst>
</file>

<file path=ppt/tags/tag10.xml><?xml version="1.0" encoding="utf-8"?>
<p:tagLst xmlns:p="http://schemas.openxmlformats.org/presentationml/2006/main">
  <p:tag name="COMMONDATA" val="eyJoZGlkIjoiNTIxMWI5ZjAzNzA0ZGEwMzkyYmM2MDhmOTQxNzVjZWUifQ=="/>
</p:tagLst>
</file>

<file path=ppt/tags/tag2.xml><?xml version="1.0" encoding="utf-8"?>
<p:tagLst xmlns:p="http://schemas.openxmlformats.org/presentationml/2006/main">
  <p:tag name="KSO_WM_UNIT_PLACING_PICTURE_USER_VIEWPORT" val="{&quot;height&quot;:1270,&quot;width&quot;:1270}"/>
</p:tagLst>
</file>

<file path=ppt/tags/tag3.xml><?xml version="1.0" encoding="utf-8"?>
<p:tagLst xmlns:p="http://schemas.openxmlformats.org/presentationml/2006/main">
  <p:tag name="KSO_WM_UNIT_PLACING_PICTURE_USER_VIEWPORT" val="{&quot;height&quot;:1270,&quot;width&quot;:1270}"/>
</p:tagLst>
</file>

<file path=ppt/tags/tag4.xml><?xml version="1.0" encoding="utf-8"?>
<p:tagLst xmlns:p="http://schemas.openxmlformats.org/presentationml/2006/main">
  <p:tag name="KSO_WM_UNIT_PLACING_PICTURE_USER_VIEWPORT" val="{&quot;height&quot;:1270,&quot;width&quot;:1270}"/>
</p:tagLst>
</file>

<file path=ppt/tags/tag5.xml><?xml version="1.0" encoding="utf-8"?>
<p:tagLst xmlns:p="http://schemas.openxmlformats.org/presentationml/2006/main">
  <p:tag name="KSO_WM_UNIT_PLACING_PICTURE_USER_VIEWPORT" val="{&quot;height&quot;:1270,&quot;width&quot;:1270}"/>
</p:tagLst>
</file>

<file path=ppt/tags/tag6.xml><?xml version="1.0" encoding="utf-8"?>
<p:tagLst xmlns:p="http://schemas.openxmlformats.org/presentationml/2006/main">
  <p:tag name="KSO_WM_UNIT_PLACING_PICTURE_USER_VIEWPORT" val="{&quot;height&quot;:1270,&quot;width&quot;:1270}"/>
</p:tagLst>
</file>

<file path=ppt/tags/tag7.xml><?xml version="1.0" encoding="utf-8"?>
<p:tagLst xmlns:p="http://schemas.openxmlformats.org/presentationml/2006/main">
  <p:tag name="KSO_WM_UNIT_PLACING_PICTURE_USER_VIEWPORT" val="{&quot;height&quot;:1270,&quot;width&quot;:1270}"/>
</p:tagLst>
</file>

<file path=ppt/tags/tag8.xml><?xml version="1.0" encoding="utf-8"?>
<p:tagLst xmlns:p="http://schemas.openxmlformats.org/presentationml/2006/main">
  <p:tag name="KSO_WM_UNIT_PLACING_PICTURE_USER_VIEWPORT" val="{&quot;height&quot;:1270,&quot;width&quot;:1270}"/>
</p:tagLst>
</file>

<file path=ppt/tags/tag9.xml><?xml version="1.0" encoding="utf-8"?>
<p:tagLst xmlns:p="http://schemas.openxmlformats.org/presentationml/2006/main">
  <p:tag name="KSO_WM_UNIT_PLACING_PICTURE_USER_VIEWPORT" val="{&quot;height&quot;:1270,&quot;width&quot;:1270}"/>
</p:tagLst>
</file>

<file path=ppt/theme/theme1.xml><?xml version="1.0" encoding="utf-8"?>
<a:theme xmlns:a="http://schemas.openxmlformats.org/drawingml/2006/main" name="北京医院模版">
  <a:themeElements>
    <a:clrScheme name="自定义 1">
      <a:dk1>
        <a:srgbClr val="000000"/>
      </a:dk1>
      <a:lt1>
        <a:srgbClr val="FFFFFF"/>
      </a:lt1>
      <a:dk2>
        <a:srgbClr val="000000"/>
      </a:dk2>
      <a:lt2>
        <a:srgbClr val="00B0F0"/>
      </a:lt2>
      <a:accent1>
        <a:srgbClr val="0070C0"/>
      </a:accent1>
      <a:accent2>
        <a:srgbClr val="0070C0"/>
      </a:accent2>
      <a:accent3>
        <a:srgbClr val="002060"/>
      </a:accent3>
      <a:accent4>
        <a:srgbClr val="000000"/>
      </a:accent4>
      <a:accent5>
        <a:srgbClr val="FDECB3"/>
      </a:accent5>
      <a:accent6>
        <a:srgbClr val="0070C0"/>
      </a:accent6>
      <a:hlink>
        <a:srgbClr val="CC3300"/>
      </a:hlink>
      <a:folHlink>
        <a:srgbClr val="9966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1537</Words>
  <Application>WPS 演示</Application>
  <PresentationFormat>全屏显示(16:9)</PresentationFormat>
  <Paragraphs>52</Paragraphs>
  <Slides>9</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9</vt:i4>
      </vt:variant>
    </vt:vector>
  </HeadingPairs>
  <TitlesOfParts>
    <vt:vector size="19" baseType="lpstr">
      <vt:lpstr>Arial</vt:lpstr>
      <vt:lpstr>宋体</vt:lpstr>
      <vt:lpstr>Wingdings</vt:lpstr>
      <vt:lpstr>黑体</vt:lpstr>
      <vt:lpstr>微软雅黑</vt:lpstr>
      <vt:lpstr>Calibri</vt:lpstr>
      <vt:lpstr>Arial Unicode MS</vt:lpstr>
      <vt:lpstr>华文琥珀</vt:lpstr>
      <vt:lpstr>华文楷体</vt:lpstr>
      <vt:lpstr>北京医院模版</vt:lpstr>
      <vt:lpstr>探究全模型迭代算法FIRST在甲状腺 增强CT应用中的优势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JingJing</dc:creator>
  <cp:lastModifiedBy>Ruoyao Cao</cp:lastModifiedBy>
  <cp:revision>183</cp:revision>
  <cp:lastPrinted>2018-12-06T01:11:00Z</cp:lastPrinted>
  <dcterms:created xsi:type="dcterms:W3CDTF">2016-12-14T13:36:00Z</dcterms:created>
  <dcterms:modified xsi:type="dcterms:W3CDTF">2022-08-09T03:07:14Z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2052-11.1.0.11875</vt:lpwstr>
  </property>
  <property fmtid="{D5CDD505-2E9C-101B-9397-08002B2CF9AE}" pid="3" name="ICV">
    <vt:lpwstr>5600838815564224BB1EDF90BF98C397</vt:lpwstr>
  </property>
</Properties>
</file>