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2"/>
  </p:notesMasterIdLst>
  <p:sldIdLst>
    <p:sldId id="2849" r:id="rId4"/>
    <p:sldId id="2953" r:id="rId5"/>
    <p:sldId id="2963" r:id="rId6"/>
    <p:sldId id="2955" r:id="rId7"/>
    <p:sldId id="2956" r:id="rId8"/>
    <p:sldId id="288" r:id="rId9"/>
    <p:sldId id="2958" r:id="rId10"/>
    <p:sldId id="41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939CA9"/>
    <a:srgbClr val="007C80"/>
    <a:srgbClr val="006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0DBB8-76A3-4ACA-B99E-445DBD1E770C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410E-0674-47BB-93C1-3A43AEE70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64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1844-5E44-445D-A2C4-50B5D65E73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6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FA94B-9645-4B51-B5A4-2CDDD3CC5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AC7DDB-36C3-40D6-90CE-E3D2B37D7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11EB09-8C20-436D-828D-33EB32DA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F74670-38D4-49FF-8407-5889CA25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92DAF3-9131-4F60-88B3-74EEDCF1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65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530D7-5101-46F0-9B38-A0C29FA7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7326FB-0731-4B3C-88EC-E492C982A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399914-6BA4-4228-8E3F-6A3206FB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F7E383-B20F-4A64-8838-D02446E4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FB0C49-515B-4838-A5A9-E4E5A47B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45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DD6138-C778-400A-9853-163779E9D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E3E3FD-FD73-474D-AE8B-5C3783A17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2F0A-F305-423A-9086-349F2C05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EEC7C-EDB0-4188-9B4A-A17373CC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6FA6E-A4D4-4E29-B0D6-2FA56215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75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464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739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2634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6618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4980"/>
            </a:lvl1pPr>
            <a:lvl2pPr>
              <a:defRPr sz="4267"/>
            </a:lvl2pPr>
            <a:lvl3pPr>
              <a:defRPr sz="3553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4980"/>
            </a:lvl1pPr>
            <a:lvl2pPr>
              <a:defRPr sz="4267"/>
            </a:lvl2pPr>
            <a:lvl3pPr>
              <a:defRPr sz="3553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cs typeface="+mn-cs"/>
              </a:defRPr>
            </a:lvl1pPr>
          </a:lstStyle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308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285233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06100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65302"/>
            <a:ext cx="65563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160000" cy="563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721600" y="1830917"/>
            <a:ext cx="3556000" cy="886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47" b="0">
                <a:solidFill>
                  <a:srgbClr val="0070C0"/>
                </a:solidFill>
                <a:latin typeface="Bebas Neue" pitchFamily="34" charset="0"/>
              </a:defRPr>
            </a:lvl1pPr>
            <a:lvl2pPr marL="812780" indent="0">
              <a:buFontTx/>
              <a:buNone/>
              <a:defRPr sz="2847">
                <a:latin typeface="Bebas Neue" pitchFamily="34" charset="0"/>
              </a:defRPr>
            </a:lvl2pPr>
            <a:lvl3pPr marL="1625559" indent="0">
              <a:buFontTx/>
              <a:buNone/>
              <a:defRPr sz="2847">
                <a:latin typeface="Bebas Neue" pitchFamily="34" charset="0"/>
              </a:defRPr>
            </a:lvl3pPr>
            <a:lvl4pPr marL="2438339" indent="0">
              <a:buFontTx/>
              <a:buNone/>
              <a:defRPr sz="2847">
                <a:latin typeface="Bebas Neue" pitchFamily="34" charset="0"/>
              </a:defRPr>
            </a:lvl4pPr>
            <a:lvl5pPr marL="3251119" indent="0">
              <a:buFontTx/>
              <a:buNone/>
              <a:defRPr sz="2847">
                <a:latin typeface="Bebas Neue" pitchFamily="34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721600" y="3022601"/>
            <a:ext cx="3378200" cy="3788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2847" b="0">
                <a:solidFill>
                  <a:schemeClr val="bg1"/>
                </a:solidFill>
                <a:latin typeface="Bebas Neue" pitchFamily="34" charset="0"/>
              </a:defRPr>
            </a:lvl1pPr>
            <a:lvl2pPr marL="812780" indent="0">
              <a:buFontTx/>
              <a:buNone/>
              <a:defRPr sz="2847">
                <a:latin typeface="Bebas Neue" pitchFamily="34" charset="0"/>
              </a:defRPr>
            </a:lvl2pPr>
            <a:lvl3pPr marL="1625559" indent="0">
              <a:buFontTx/>
              <a:buNone/>
              <a:defRPr sz="2847">
                <a:latin typeface="Bebas Neue" pitchFamily="34" charset="0"/>
              </a:defRPr>
            </a:lvl3pPr>
            <a:lvl4pPr marL="2438339" indent="0">
              <a:buFontTx/>
              <a:buNone/>
              <a:defRPr sz="2847">
                <a:latin typeface="Bebas Neue" pitchFamily="34" charset="0"/>
              </a:defRPr>
            </a:lvl4pPr>
            <a:lvl5pPr marL="3251119" indent="0">
              <a:buFontTx/>
              <a:buNone/>
              <a:defRPr sz="2847">
                <a:latin typeface="Bebas Neue" pitchFamily="34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7721600" y="3401484"/>
            <a:ext cx="3759200" cy="7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95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80" indent="0">
              <a:buFontTx/>
              <a:buNone/>
              <a:defRPr/>
            </a:lvl2pPr>
            <a:lvl3pPr marL="1625559" indent="0">
              <a:buFontTx/>
              <a:buNone/>
              <a:defRPr/>
            </a:lvl3pPr>
            <a:lvl4pPr marL="2438339" indent="0">
              <a:buFontTx/>
              <a:buNone/>
              <a:defRPr/>
            </a:lvl4pPr>
            <a:lvl5pPr marL="3251119" indent="0">
              <a:buFontTx/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721600" y="4472517"/>
            <a:ext cx="3352800" cy="3788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2847" b="0">
                <a:solidFill>
                  <a:schemeClr val="bg1"/>
                </a:solidFill>
                <a:latin typeface="Bebas Neue" pitchFamily="34" charset="0"/>
              </a:defRPr>
            </a:lvl1pPr>
            <a:lvl2pPr marL="812780" indent="0">
              <a:buFontTx/>
              <a:buNone/>
              <a:defRPr sz="2847">
                <a:latin typeface="Bebas Neue" pitchFamily="34" charset="0"/>
              </a:defRPr>
            </a:lvl2pPr>
            <a:lvl3pPr marL="1625559" indent="0">
              <a:buFontTx/>
              <a:buNone/>
              <a:defRPr sz="2847">
                <a:latin typeface="Bebas Neue" pitchFamily="34" charset="0"/>
              </a:defRPr>
            </a:lvl3pPr>
            <a:lvl4pPr marL="2438339" indent="0">
              <a:buFontTx/>
              <a:buNone/>
              <a:defRPr sz="2847">
                <a:latin typeface="Bebas Neue" pitchFamily="34" charset="0"/>
              </a:defRPr>
            </a:lvl4pPr>
            <a:lvl5pPr marL="3251119" indent="0">
              <a:buFontTx/>
              <a:buNone/>
              <a:defRPr sz="2847">
                <a:latin typeface="Bebas Neue" pitchFamily="34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721600" y="4851400"/>
            <a:ext cx="3962400" cy="7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95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80" indent="0">
              <a:buFontTx/>
              <a:buNone/>
              <a:defRPr/>
            </a:lvl2pPr>
            <a:lvl3pPr marL="1625559" indent="0">
              <a:buFontTx/>
              <a:buNone/>
              <a:defRPr/>
            </a:lvl3pPr>
            <a:lvl4pPr marL="2438339" indent="0">
              <a:buFontTx/>
              <a:buNone/>
              <a:defRPr/>
            </a:lvl4pPr>
            <a:lvl5pPr marL="3251119" indent="0">
              <a:buFontTx/>
              <a:buNone/>
              <a:defRPr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500405" y="2267712"/>
            <a:ext cx="4572000" cy="2754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609600" y="6375402"/>
            <a:ext cx="8839200" cy="390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noProof="1" dirty="0"/>
            </a:lvl1pPr>
          </a:lstStyle>
          <a:p>
            <a:r>
              <a:rPr lang="en-US" altLang="zh-CN"/>
              <a:t> 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3"/>
          </p:nvPr>
        </p:nvSpPr>
        <p:spPr>
          <a:xfrm>
            <a:off x="11074400" y="381002"/>
            <a:ext cx="609600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61CB321-A562-4017-9BC7-087AC143A96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8647000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619F9-5325-46E3-97FF-3411B73B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914F59-9EE8-4913-8DC2-14CF8E13E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6F2A41-2FAC-4E91-891D-A6954207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DA69CC-C1DD-4FB2-901A-02692FB8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AFA4A8-E749-470F-9279-82790426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5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777574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701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9402764" y="234949"/>
            <a:ext cx="2776537" cy="1625060"/>
            <a:chOff x="2906158" y="354532"/>
            <a:chExt cx="2295774" cy="1798077"/>
          </a:xfrm>
        </p:grpSpPr>
        <p:sp>
          <p:nvSpPr>
            <p:cNvPr id="4" name="TextBox 18"/>
            <p:cNvSpPr txBox="1">
              <a:spLocks noChangeArrowheads="1"/>
            </p:cNvSpPr>
            <p:nvPr/>
          </p:nvSpPr>
          <p:spPr bwMode="auto">
            <a:xfrm>
              <a:off x="3740986" y="479244"/>
              <a:ext cx="1325747" cy="8285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133" b="1">
                  <a:solidFill>
                    <a:srgbClr val="595959"/>
                  </a:solidFill>
                  <a:sym typeface="+mn-ea"/>
                </a:rPr>
                <a:t>您的公司名称</a:t>
              </a:r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3743610" y="733940"/>
              <a:ext cx="1458322" cy="4947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153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YOUR CONPANY NAME</a:t>
              </a:r>
              <a:endParaRPr lang="zh-CN" altLang="en-US" sz="1153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" name="TextBox 20"/>
            <p:cNvSpPr txBox="1"/>
            <p:nvPr/>
          </p:nvSpPr>
          <p:spPr>
            <a:xfrm>
              <a:off x="2906158" y="354532"/>
              <a:ext cx="1063223" cy="1798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4980" spc="-200" noProof="1">
                  <a:solidFill>
                    <a:srgbClr val="00B050"/>
                  </a:solidFill>
                  <a:latin typeface="Impact" panose="020B0806030902050204" pitchFamily="34" charset="0"/>
                  <a:cs typeface="Arial" panose="020B0604020202020204" pitchFamily="34" charset="0"/>
                  <a:sym typeface="+mn-ea"/>
                </a:rPr>
                <a:t>LOGO</a:t>
              </a:r>
              <a:endParaRPr lang="zh-CN" altLang="en-US" sz="4980" spc="-200" noProof="1">
                <a:solidFill>
                  <a:srgbClr val="00B050"/>
                </a:solidFill>
                <a:latin typeface="Impact" panose="020B080603090205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27051" y="331788"/>
            <a:ext cx="528639" cy="527051"/>
            <a:chOff x="406574" y="236732"/>
            <a:chExt cx="612048" cy="593261"/>
          </a:xfrm>
        </p:grpSpPr>
        <p:sp>
          <p:nvSpPr>
            <p:cNvPr id="8" name="矩形 7"/>
            <p:cNvSpPr/>
            <p:nvPr/>
          </p:nvSpPr>
          <p:spPr>
            <a:xfrm>
              <a:off x="406574" y="236732"/>
              <a:ext cx="503607" cy="503914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3" noProof="1"/>
            </a:p>
          </p:txBody>
        </p:sp>
        <p:sp>
          <p:nvSpPr>
            <p:cNvPr id="9" name="矩形 8"/>
            <p:cNvSpPr/>
            <p:nvPr/>
          </p:nvSpPr>
          <p:spPr>
            <a:xfrm>
              <a:off x="695137" y="511919"/>
              <a:ext cx="323485" cy="3180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3" noProof="1"/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271590" y="871537"/>
            <a:ext cx="10479087" cy="0"/>
          </a:xfrm>
          <a:prstGeom prst="line">
            <a:avLst/>
          </a:prstGeom>
          <a:ln w="15875" cmpd="sng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4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3913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102"/>
            <a:ext cx="3860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867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165" y="6383339"/>
            <a:ext cx="1631951" cy="406400"/>
          </a:xfrm>
        </p:spPr>
        <p:txBody>
          <a:bodyPr vert="horz" wrap="square" lIns="91440" tIns="45720" rIns="91440" bIns="45720" numCol="1" anchor="t" anchorCtr="0" compatLnSpc="1"/>
          <a:lstStyle>
            <a:lvl1pPr algn="ctr">
              <a:defRPr>
                <a:latin typeface="Impact" panose="020B0806030902050204" pitchFamily="34" charset="0"/>
              </a:defRPr>
            </a:lvl1pPr>
          </a:lstStyle>
          <a:p>
            <a:fld id="{372C2378-8CB9-4D32-B295-374340EFC32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766409"/>
      </p:ext>
    </p:extLst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2689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0318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3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1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17985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10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80BC8-DAC5-46AD-A24B-7196D007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415229-1B29-4827-8398-B218DBBC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BD0547-2E81-4A8B-99DC-97F5E39C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6EF2F6-D838-4C66-8DA7-EE14F4DC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B2DD49-3938-4696-BCFF-2C1B2543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29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93" y="365780"/>
            <a:ext cx="10515015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993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EA85-CE01-41D2-A55C-60A22AF165B3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442C-598D-470C-8084-F97D405B06FA}" type="slidenum">
              <a:rPr lang="zh-CN" altLang="en-US" smtClean="0"/>
              <a:t>‹#›</a:t>
            </a:fld>
            <a:endParaRPr lang="zh-CN" altLang="en-US"/>
          </a:p>
        </p:txBody>
      </p:sp>
      <p:graphicFrame>
        <p:nvGraphicFramePr>
          <p:cNvPr id="7" name="对象 1" descr="image1">
            <a:extLst>
              <a:ext uri="{FF2B5EF4-FFF2-40B4-BE49-F238E27FC236}">
                <a16:creationId xmlns:a16="http://schemas.microsoft.com/office/drawing/2014/main" id="{E93601ED-D813-4D9F-804C-8E695AD9318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23042716"/>
              </p:ext>
            </p:extLst>
          </p:nvPr>
        </p:nvGraphicFramePr>
        <p:xfrm>
          <a:off x="9562942" y="-52969"/>
          <a:ext cx="2629058" cy="51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67050" imgH="733425" progId="Paint.Picture">
                  <p:embed/>
                </p:oleObj>
              </mc:Choice>
              <mc:Fallback>
                <p:oleObj r:id="rId2" imgW="3067050" imgH="733425" progId="Paint.Picture">
                  <p:embed/>
                  <p:pic>
                    <p:nvPicPr>
                      <p:cNvPr id="7" name="对象 1" descr="image1">
                        <a:extLst>
                          <a:ext uri="{FF2B5EF4-FFF2-40B4-BE49-F238E27FC236}">
                            <a16:creationId xmlns:a16="http://schemas.microsoft.com/office/drawing/2014/main" id="{E93601ED-D813-4D9F-804C-8E695AD9318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62942" y="-52969"/>
                        <a:ext cx="2629058" cy="5171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4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960DAF-9B33-4B5A-8C06-912D18E6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989102-F91F-4545-923B-EAD247F1C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8DB1D6-2792-4466-B70E-08D566D5D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1803EF-FCB3-4670-8D5A-DF519341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871BA-E557-42B3-911E-D97CFF2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2CB8C8-DBB7-4F63-A150-4F07FBC2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F417B-5D72-4123-B2D5-6CF1D3EA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A6954-1CF8-42D0-925A-38B90269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9F7170-2203-4717-A00C-78D0D214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157FEE-54B7-4D6A-BE9A-0ADDB56EC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BBCBD2-B737-487A-836A-F2D1AA4DB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C86F4F-3290-4387-BEA5-249C67CF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1FC6C5-F757-467F-B299-A9231F5B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8723E2-461D-4044-AEA2-9956D153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3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041B7-0A9B-4701-850C-DE41DDAD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DB9CDA-6489-455C-B34C-CAEE4393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79E3F9-7BAD-4792-9DD6-84CDF5C4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0671B4-8090-4058-8A2D-CBD467CC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C3071C-1D1B-4AF6-8AF5-0CFBBC8D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447F98-67DD-4B0F-8DF3-E25F7903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20F575-A91E-422F-A0CC-C51E185D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68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0E3D9-C8CA-4C3D-A8DB-8220C6BD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47B5D-2267-453F-8BBF-4350B198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614F71-7366-40EE-B811-D83DC2DEA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E0D1D6-6A80-450D-8C78-E2BE9493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FCC52-648F-4934-B44C-E091CEEB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886590-A1BA-41BE-8809-8D9CD516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3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B8C031-9E9F-433F-9F0C-61F82947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3E988B-72D3-4771-B313-88C36D2D3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AB78A9-53EC-46E8-8F43-A44F2A524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D5C86F-8AD2-47A3-BA99-06249FEE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1120C-C8A7-4ED9-9245-08CACAE2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9A84CF-4045-4157-8158-423788D7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64319B-E878-452D-971C-BBD5F36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E354CC-4DC3-41C8-A52F-CF396FBA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75167-7F02-424F-A758-DD68E0A55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4B12-9A55-4DF7-A0D3-EC1D63094A02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720551-80D7-4053-A925-1AB95C1E7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A11D3B-AB4A-409B-92A4-0635ABE8C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80F2-DE63-4942-A8A6-5D5B72C89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3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09976" y="385763"/>
            <a:ext cx="8569325" cy="94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/>
          </a:p>
        </p:txBody>
      </p:sp>
      <p:sp>
        <p:nvSpPr>
          <p:cNvPr id="7" name="矩形 6"/>
          <p:cNvSpPr/>
          <p:nvPr/>
        </p:nvSpPr>
        <p:spPr>
          <a:xfrm>
            <a:off x="15876" y="257176"/>
            <a:ext cx="8569325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/>
          </a:p>
        </p:txBody>
      </p:sp>
      <p:pic>
        <p:nvPicPr>
          <p:cNvPr id="1028" name="图片 7" descr="河南省人民医院院徽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257176"/>
            <a:ext cx="32416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2076" y="6419850"/>
            <a:ext cx="3292475" cy="361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/>
          </a:p>
        </p:txBody>
      </p:sp>
    </p:spTree>
    <p:extLst>
      <p:ext uri="{BB962C8B-B14F-4D97-AF65-F5344CB8AC3E}">
        <p14:creationId xmlns:p14="http://schemas.microsoft.com/office/powerpoint/2010/main" val="24567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609585"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1219170"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828754"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2438339" algn="l" defTabSz="11556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67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87859" indent="-287859" algn="l" defTabSz="1155671" rtl="0" eaLnBrk="1" fontAlgn="base" hangingPunct="1">
        <a:lnSpc>
          <a:spcPct val="90000"/>
        </a:lnSpc>
        <a:spcBef>
          <a:spcPct val="19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67812" indent="-287859" algn="l" defTabSz="1155671" rtl="0" eaLnBrk="1" fontAlgn="base" hangingPunct="1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1446071" indent="-287859" algn="l" defTabSz="1155671" rtl="0" eaLnBrk="1" fontAlgn="base" hangingPunct="1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023483" indent="-287859" algn="l" defTabSz="1155671" rtl="0" eaLnBrk="1" fontAlgn="base" hangingPunct="1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601742" indent="-287859" algn="l" defTabSz="1155671" rtl="0" eaLnBrk="1" fontAlgn="base" hangingPunct="1">
        <a:lnSpc>
          <a:spcPct val="90000"/>
        </a:lnSpc>
        <a:spcBef>
          <a:spcPct val="95000"/>
        </a:spcBef>
        <a:spcAft>
          <a:spcPct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3179154" indent="-287859" algn="l" defTabSz="1155671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6pPr>
      <a:lvl7pPr marL="3756566" indent="-287859" algn="l" defTabSz="1155671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7pPr>
      <a:lvl8pPr marL="4334825" indent="-287859" algn="l" defTabSz="1155671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8pPr>
      <a:lvl9pPr marL="4913930" indent="-287859" algn="l" defTabSz="1155671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1pPr>
      <a:lvl2pPr marL="578259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2pPr>
      <a:lvl3pPr marL="1155671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3pPr>
      <a:lvl4pPr marL="1733930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4pPr>
      <a:lvl5pPr marL="2312189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5pPr>
      <a:lvl6pPr marL="2889601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6pPr>
      <a:lvl7pPr marL="3467860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7pPr>
      <a:lvl8pPr marL="4046119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8pPr>
      <a:lvl9pPr marL="4623531" algn="l" defTabSz="1155671" rtl="0" eaLnBrk="1" latinLnBrk="0" hangingPunct="1">
        <a:defRPr sz="2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6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301" y="4931967"/>
            <a:ext cx="10675353" cy="16064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9597061" y="24271"/>
          <a:ext cx="2564836" cy="55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67050" imgH="733425" progId="">
                  <p:embed/>
                </p:oleObj>
              </mc:Choice>
              <mc:Fallback>
                <p:oleObj r:id="rId3" imgW="3067050" imgH="733425" progId="">
                  <p:embed/>
                  <p:pic>
                    <p:nvPicPr>
                      <p:cNvPr id="208898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97061" y="24271"/>
                        <a:ext cx="2564836" cy="5539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89EB1B15-BAA7-4F9C-B8E1-767295B28AF0}"/>
              </a:ext>
            </a:extLst>
          </p:cNvPr>
          <p:cNvSpPr txBox="1">
            <a:spLocks/>
          </p:cNvSpPr>
          <p:nvPr/>
        </p:nvSpPr>
        <p:spPr>
          <a:xfrm>
            <a:off x="846301" y="1341100"/>
            <a:ext cx="10141527" cy="19594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66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4000" b="1" kern="100" dirty="0">
                <a:solidFill>
                  <a:srgbClr val="007C8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卵巢</a:t>
            </a:r>
            <a:r>
              <a:rPr lang="en-US" altLang="zh-CN" sz="4000" b="1" kern="100" dirty="0">
                <a:solidFill>
                  <a:srgbClr val="007C8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Sertoli-Leydig</a:t>
            </a:r>
            <a:r>
              <a:rPr lang="zh-CN" altLang="en-US" sz="4000" b="1" kern="100" dirty="0">
                <a:solidFill>
                  <a:srgbClr val="007C8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</a:rPr>
              <a:t>细胞瘤的超声诊断价值</a:t>
            </a:r>
            <a:endParaRPr lang="zh-CN" altLang="zh-CN" sz="4000" b="1" kern="100" dirty="0">
              <a:solidFill>
                <a:srgbClr val="007C8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FC2F5161-206A-452B-B713-E1CB0C646828}"/>
              </a:ext>
            </a:extLst>
          </p:cNvPr>
          <p:cNvSpPr txBox="1">
            <a:spLocks/>
          </p:cNvSpPr>
          <p:nvPr/>
        </p:nvSpPr>
        <p:spPr>
          <a:xfrm>
            <a:off x="1686116" y="3509830"/>
            <a:ext cx="7716981" cy="1839610"/>
          </a:xfrm>
          <a:prstGeom prst="rect">
            <a:avLst/>
          </a:prstGeom>
        </p:spPr>
        <p:txBody>
          <a:bodyPr>
            <a:normAutofit/>
          </a:bodyPr>
          <a:lstStyle>
            <a:lvl1pPr marL="216736" indent="-216736" algn="l" defTabSz="86694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07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678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8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150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21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4092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564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035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4506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zh-CN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邵黎阳</a:t>
            </a:r>
            <a:r>
              <a:rPr lang="en-US" altLang="zh-CN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王睿丽</a:t>
            </a:r>
            <a:r>
              <a:rPr lang="zh-CN" altLang="en-US" sz="1800" baseline="300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*</a:t>
            </a:r>
            <a:r>
              <a:rPr lang="en-US" altLang="zh-CN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zh-CN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郑州大学人民医院 河南省人民医院</a:t>
            </a:r>
            <a:r>
              <a:rPr lang="zh-CN" altLang="en-US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影像研究所</a:t>
            </a:r>
            <a:r>
              <a:rPr lang="en-US" altLang="zh-CN" sz="1800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450003</a:t>
            </a:r>
            <a:endParaRPr lang="zh-CN" altLang="zh-CN" sz="1800" dirty="0">
              <a:solidFill>
                <a:srgbClr val="007C8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zh-CN" altLang="zh-CN" sz="1800" dirty="0">
              <a:solidFill>
                <a:srgbClr val="007C8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35676" y="164816"/>
            <a:ext cx="6528367" cy="7619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431976" tIns="0" rIns="143991" bIns="191989" anchor="b">
            <a:norm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kern="0" dirty="0">
              <a:solidFill>
                <a:srgbClr val="0000FF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graphicFrame>
        <p:nvGraphicFramePr>
          <p:cNvPr id="164866" name="对象 1" descr="image1"/>
          <p:cNvGraphicFramePr>
            <a:graphicFrameLocks noChangeAspect="1"/>
          </p:cNvGraphicFramePr>
          <p:nvPr/>
        </p:nvGraphicFramePr>
        <p:xfrm>
          <a:off x="9600071" y="27282"/>
          <a:ext cx="2570856" cy="55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67050" imgH="733425" progId="Paint.Picture">
                  <p:embed/>
                </p:oleObj>
              </mc:Choice>
              <mc:Fallback>
                <p:oleObj r:id="rId3" imgW="3067050" imgH="733425" progId="Paint.Picture">
                  <p:embed/>
                  <p:pic>
                    <p:nvPicPr>
                      <p:cNvPr id="164866" name="对象 1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0071" y="27282"/>
                        <a:ext cx="2570856" cy="5539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16569A8-BAC4-4B7E-8F98-87185831B5ED}"/>
              </a:ext>
            </a:extLst>
          </p:cNvPr>
          <p:cNvSpPr txBox="1"/>
          <p:nvPr/>
        </p:nvSpPr>
        <p:spPr>
          <a:xfrm>
            <a:off x="418803" y="341999"/>
            <a:ext cx="235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背景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19FA018-500B-4D08-9F87-7F10005A1CEA}"/>
              </a:ext>
            </a:extLst>
          </p:cNvPr>
          <p:cNvSpPr txBox="1"/>
          <p:nvPr/>
        </p:nvSpPr>
        <p:spPr>
          <a:xfrm>
            <a:off x="335676" y="1585938"/>
            <a:ext cx="6099761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卵巢支持一间质细胞瘤</a:t>
            </a:r>
            <a:r>
              <a: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(Sertoli—Leydig cell tumors</a:t>
            </a: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SICTs)</a:t>
            </a: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是一种少见的卵巢性索间质性肿瘤，占所有卵巢肿瘤的</a:t>
            </a:r>
            <a:r>
              <a: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0.5%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性索间质性肿瘤多为良性，而</a:t>
            </a:r>
            <a:r>
              <a: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SICTs</a:t>
            </a: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多为恶性，</a:t>
            </a:r>
            <a:r>
              <a: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期预后较好，晚期预后较差，故此疾病的早期诊断和治疗尤为重要</a:t>
            </a:r>
            <a:endParaRPr lang="en-US" altLang="zh-CN" sz="1800" dirty="0">
              <a:solidFill>
                <a:srgbClr val="44546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以往的国内外文献中多为个案报道，且无超声特征方面的详细报道。</a:t>
            </a:r>
            <a:endParaRPr lang="zh-CN" altLang="en-US" sz="24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A1BB96-DE67-2A4A-7507-D11239520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635" y="1585938"/>
            <a:ext cx="4280945" cy="3519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2">
            <a:extLst>
              <a:ext uri="{FF2B5EF4-FFF2-40B4-BE49-F238E27FC236}">
                <a16:creationId xmlns:a16="http://schemas.microsoft.com/office/drawing/2014/main" id="{72197058-1FCC-4D90-97AA-3095055896A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1636667" y="1950175"/>
            <a:ext cx="3614057" cy="2848791"/>
          </a:xfrm>
          <a:prstGeom prst="triangle">
            <a:avLst>
              <a:gd name="adj" fmla="val 50000"/>
            </a:avLst>
          </a:prstGeom>
          <a:solidFill>
            <a:srgbClr val="D1F4F7">
              <a:alpha val="64706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35676" y="164816"/>
            <a:ext cx="6528367" cy="7619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431976" tIns="0" rIns="143991" bIns="191989" anchor="b">
            <a:norm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kern="0" dirty="0">
              <a:solidFill>
                <a:srgbClr val="0000FF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graphicFrame>
        <p:nvGraphicFramePr>
          <p:cNvPr id="164866" name="对象 1" descr="image1"/>
          <p:cNvGraphicFramePr>
            <a:graphicFrameLocks noChangeAspect="1"/>
          </p:cNvGraphicFramePr>
          <p:nvPr/>
        </p:nvGraphicFramePr>
        <p:xfrm>
          <a:off x="9600071" y="27282"/>
          <a:ext cx="2570856" cy="55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067050" imgH="733425" progId="Paint.Picture">
                  <p:embed/>
                </p:oleObj>
              </mc:Choice>
              <mc:Fallback>
                <p:oleObj r:id="rId7" imgW="3067050" imgH="733425" progId="Paint.Picture">
                  <p:embed/>
                  <p:pic>
                    <p:nvPicPr>
                      <p:cNvPr id="164866" name="对象 1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00071" y="27282"/>
                        <a:ext cx="2570856" cy="5539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7CF7325-B314-42F3-89F6-2E630C8A02E1}"/>
              </a:ext>
            </a:extLst>
          </p:cNvPr>
          <p:cNvSpPr txBox="1"/>
          <p:nvPr/>
        </p:nvSpPr>
        <p:spPr>
          <a:xfrm>
            <a:off x="335676" y="341999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目的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2E34E49-0759-4DBF-9120-AB62D4AA501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57374" y="2197463"/>
            <a:ext cx="2943769" cy="2325688"/>
          </a:xfrm>
          <a:prstGeom prst="ellipse">
            <a:avLst/>
          </a:prstGeom>
          <a:solidFill>
            <a:srgbClr val="007C80">
              <a:alpha val="67000"/>
            </a:srgbClr>
          </a:solidFill>
          <a:ln w="9525">
            <a:noFill/>
            <a:round/>
          </a:ln>
        </p:spPr>
        <p:txBody>
          <a:bodyPr lIns="90000" tIns="90000" rIns="90000" bIns="9000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SICTs</a:t>
            </a:r>
            <a:endParaRPr lang="zh-CN" altLang="en-US" sz="3600" b="1" spc="300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圆角矩形 5">
            <a:extLst>
              <a:ext uri="{FF2B5EF4-FFF2-40B4-BE49-F238E27FC236}">
                <a16:creationId xmlns:a16="http://schemas.microsoft.com/office/drawing/2014/main" id="{70C738A0-EA8E-4CC2-814F-CAED663137D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1523" y="1743484"/>
            <a:ext cx="256584" cy="761958"/>
          </a:xfrm>
          <a:prstGeom prst="roundRect">
            <a:avLst>
              <a:gd name="adj" fmla="val 16667"/>
            </a:avLst>
          </a:prstGeom>
          <a:solidFill>
            <a:srgbClr val="40A693">
              <a:alpha val="67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FB02D527-9AE1-4F65-A06F-B9616874E26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1523" y="4269909"/>
            <a:ext cx="256584" cy="761958"/>
          </a:xfrm>
          <a:prstGeom prst="roundRect">
            <a:avLst>
              <a:gd name="adj" fmla="val 16667"/>
            </a:avLst>
          </a:prstGeom>
          <a:solidFill>
            <a:srgbClr val="40A693">
              <a:alpha val="67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FDD2A9-85DD-4A84-B144-3F565B6732EE}"/>
              </a:ext>
            </a:extLst>
          </p:cNvPr>
          <p:cNvSpPr txBox="1"/>
          <p:nvPr/>
        </p:nvSpPr>
        <p:spPr>
          <a:xfrm>
            <a:off x="5507424" y="1893630"/>
            <a:ext cx="537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  <a:r>
              <a:rPr lang="en-US" altLang="zh-CN" sz="24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SICTs</a:t>
            </a:r>
            <a:r>
              <a:rPr lang="zh-CN" altLang="zh-CN" sz="24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的超声图像特征</a:t>
            </a:r>
            <a:endParaRPr lang="zh-CN" altLang="en-US" sz="32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BC65CD-CCB7-4FC8-BD97-8C84327AA13B}"/>
              </a:ext>
            </a:extLst>
          </p:cNvPr>
          <p:cNvSpPr txBox="1"/>
          <p:nvPr/>
        </p:nvSpPr>
        <p:spPr>
          <a:xfrm>
            <a:off x="5425712" y="4269909"/>
            <a:ext cx="600891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探讨超声诊断</a:t>
            </a:r>
            <a:r>
              <a:rPr lang="en-US" altLang="zh-CN" sz="24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SICTs</a:t>
            </a:r>
            <a:r>
              <a:rPr lang="zh-CN" altLang="zh-CN" sz="24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的临床意义和价值</a:t>
            </a:r>
            <a:endParaRPr lang="zh-CN" altLang="en-US" sz="36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0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35676" y="164816"/>
            <a:ext cx="6528367" cy="7619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431976" tIns="0" rIns="143991" bIns="191989" anchor="b">
            <a:norm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kern="0" dirty="0">
              <a:solidFill>
                <a:srgbClr val="0000FF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graphicFrame>
        <p:nvGraphicFramePr>
          <p:cNvPr id="164866" name="对象 1" descr="image1"/>
          <p:cNvGraphicFramePr>
            <a:graphicFrameLocks noChangeAspect="1"/>
          </p:cNvGraphicFramePr>
          <p:nvPr/>
        </p:nvGraphicFramePr>
        <p:xfrm>
          <a:off x="9600071" y="27282"/>
          <a:ext cx="2570856" cy="55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67050" imgH="733425" progId="Paint.Picture">
                  <p:embed/>
                </p:oleObj>
              </mc:Choice>
              <mc:Fallback>
                <p:oleObj r:id="rId3" imgW="3067050" imgH="733425" progId="Paint.Picture">
                  <p:embed/>
                  <p:pic>
                    <p:nvPicPr>
                      <p:cNvPr id="164866" name="对象 1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0071" y="27282"/>
                        <a:ext cx="2570856" cy="5539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43D6713-A5C0-4E58-A76C-2C745503CC41}"/>
              </a:ext>
            </a:extLst>
          </p:cNvPr>
          <p:cNvSpPr txBox="1"/>
          <p:nvPr/>
        </p:nvSpPr>
        <p:spPr>
          <a:xfrm>
            <a:off x="335676" y="341999"/>
            <a:ext cx="192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方法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18C15C-018D-4B2B-B050-45D78545B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00" y="926774"/>
            <a:ext cx="4099910" cy="29273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C34A9E-7897-449A-BFC4-BA340E8693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/>
          <a:stretch/>
        </p:blipFill>
        <p:spPr>
          <a:xfrm>
            <a:off x="7113500" y="3854110"/>
            <a:ext cx="3985424" cy="27463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A572B2-B197-4F7A-BECA-A4A5814AA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6" y="3854110"/>
            <a:ext cx="4403834" cy="27463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77C2444-5DD3-4A84-B0B0-792E960641F0}"/>
              </a:ext>
            </a:extLst>
          </p:cNvPr>
          <p:cNvSpPr txBox="1"/>
          <p:nvPr/>
        </p:nvSpPr>
        <p:spPr>
          <a:xfrm>
            <a:off x="892772" y="1833559"/>
            <a:ext cx="6096000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选取手术</a:t>
            </a:r>
            <a:r>
              <a:rPr lang="zh-CN" altLang="en-US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或穿刺</a:t>
            </a:r>
            <a:r>
              <a:rPr lang="zh-CN" altLang="zh-CN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病理证实为</a:t>
            </a:r>
            <a:r>
              <a:rPr lang="en-US" altLang="zh-CN" sz="20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SICTs</a:t>
            </a:r>
            <a:r>
              <a:rPr lang="zh-CN" altLang="zh-CN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</a:t>
            </a:r>
            <a:r>
              <a:rPr lang="en-US" altLang="zh-CN" sz="2000" kern="1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zh-CN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例</a:t>
            </a:r>
            <a:endParaRPr lang="en-US" altLang="zh-CN" sz="2000" kern="100" dirty="0">
              <a:solidFill>
                <a:srgbClr val="44546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总结不同类型</a:t>
            </a:r>
            <a:r>
              <a:rPr lang="en-US" altLang="zh-CN" sz="20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SICTs</a:t>
            </a:r>
            <a:r>
              <a:rPr lang="zh-CN" altLang="zh-CN" sz="2000" kern="1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超声表现</a:t>
            </a:r>
            <a:endParaRPr lang="zh-CN" altLang="en-US" sz="20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4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35676" y="164816"/>
            <a:ext cx="6528367" cy="7619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431976" tIns="0" rIns="143991" bIns="191989" anchor="b">
            <a:norm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kern="0" dirty="0">
              <a:solidFill>
                <a:srgbClr val="0000FF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graphicFrame>
        <p:nvGraphicFramePr>
          <p:cNvPr id="164866" name="对象 1" descr="image1"/>
          <p:cNvGraphicFramePr>
            <a:graphicFrameLocks noChangeAspect="1"/>
          </p:cNvGraphicFramePr>
          <p:nvPr/>
        </p:nvGraphicFramePr>
        <p:xfrm>
          <a:off x="9600071" y="27282"/>
          <a:ext cx="2570856" cy="55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67050" imgH="733425" progId="Paint.Picture">
                  <p:embed/>
                </p:oleObj>
              </mc:Choice>
              <mc:Fallback>
                <p:oleObj r:id="rId3" imgW="3067050" imgH="733425" progId="Paint.Picture">
                  <p:embed/>
                  <p:pic>
                    <p:nvPicPr>
                      <p:cNvPr id="164866" name="对象 1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0071" y="27282"/>
                        <a:ext cx="2570856" cy="5539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1386C1D5-7141-4502-A1AB-10CE571D05C2}"/>
              </a:ext>
            </a:extLst>
          </p:cNvPr>
          <p:cNvSpPr txBox="1"/>
          <p:nvPr/>
        </p:nvSpPr>
        <p:spPr>
          <a:xfrm>
            <a:off x="335676" y="34199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结果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69C124A-E17D-7706-B482-85F93279EAD9}"/>
              </a:ext>
            </a:extLst>
          </p:cNvPr>
          <p:cNvGrpSpPr/>
          <p:nvPr/>
        </p:nvGrpSpPr>
        <p:grpSpPr>
          <a:xfrm>
            <a:off x="1022408" y="1596655"/>
            <a:ext cx="3797183" cy="3664689"/>
            <a:chOff x="1699849" y="1651590"/>
            <a:chExt cx="3797183" cy="366468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7AC02A-402D-780A-F445-2328BC442ECE}"/>
                </a:ext>
              </a:extLst>
            </p:cNvPr>
            <p:cNvGrpSpPr/>
            <p:nvPr/>
          </p:nvGrpSpPr>
          <p:grpSpPr>
            <a:xfrm>
              <a:off x="2113341" y="1651590"/>
              <a:ext cx="2981128" cy="3664689"/>
              <a:chOff x="2113341" y="1651590"/>
              <a:chExt cx="2981128" cy="3664689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4A0FFCB-0D72-B8C3-B62F-5FCE115E4D11}"/>
                  </a:ext>
                </a:extLst>
              </p:cNvPr>
              <p:cNvSpPr/>
              <p:nvPr/>
            </p:nvSpPr>
            <p:spPr>
              <a:xfrm>
                <a:off x="2137851" y="1651590"/>
                <a:ext cx="2956618" cy="3664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3EDD58C8-C6E2-5B54-260D-07F096FD3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3341" y="5284546"/>
                <a:ext cx="2953959" cy="0"/>
              </a:xfrm>
              <a:prstGeom prst="line">
                <a:avLst/>
              </a:prstGeom>
              <a:ln w="76200">
                <a:solidFill>
                  <a:srgbClr val="204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4D17E52-C849-C6B0-49B0-9D8DB7A9E7E0}"/>
                  </a:ext>
                </a:extLst>
              </p:cNvPr>
              <p:cNvSpPr/>
              <p:nvPr/>
            </p:nvSpPr>
            <p:spPr>
              <a:xfrm>
                <a:off x="2222879" y="3079586"/>
                <a:ext cx="2774423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16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Sertoli-Leydig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细胞瘤</a:t>
                </a:r>
                <a:r>
                  <a:rPr lang="zh-CN" altLang="en-US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实性</a:t>
                </a: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例（</a:t>
                </a: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55.5%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囊实性</a:t>
                </a: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例（</a:t>
                </a: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22.2%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囊性</a:t>
                </a: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例（</a:t>
                </a:r>
                <a:r>
                  <a:rPr lang="en-US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22.2%</a:t>
                </a:r>
                <a:r>
                  <a:rPr lang="zh-CN" altLang="zh-CN" sz="1800" dirty="0">
                    <a:solidFill>
                      <a:srgbClr val="44546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endParaRPr lang="zh-CN" altLang="en-US" sz="1300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light-bulb_116338">
                <a:extLst>
                  <a:ext uri="{FF2B5EF4-FFF2-40B4-BE49-F238E27FC236}">
                    <a16:creationId xmlns:a16="http://schemas.microsoft.com/office/drawing/2014/main" id="{6A0276DB-2BDE-ECC0-1D1F-A4DB2F9D8B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00437" y="1827972"/>
                <a:ext cx="598463" cy="597590"/>
              </a:xfrm>
              <a:custGeom>
                <a:avLst/>
                <a:gdLst>
                  <a:gd name="connsiteX0" fmla="*/ 238769 w 581459"/>
                  <a:gd name="connsiteY0" fmla="*/ 505245 h 580612"/>
                  <a:gd name="connsiteX1" fmla="*/ 238769 w 581459"/>
                  <a:gd name="connsiteY1" fmla="*/ 533685 h 580612"/>
                  <a:gd name="connsiteX2" fmla="*/ 261553 w 581459"/>
                  <a:gd name="connsiteY2" fmla="*/ 555993 h 580612"/>
                  <a:gd name="connsiteX3" fmla="*/ 323497 w 581459"/>
                  <a:gd name="connsiteY3" fmla="*/ 555993 h 580612"/>
                  <a:gd name="connsiteX4" fmla="*/ 346281 w 581459"/>
                  <a:gd name="connsiteY4" fmla="*/ 533685 h 580612"/>
                  <a:gd name="connsiteX5" fmla="*/ 346192 w 581459"/>
                  <a:gd name="connsiteY5" fmla="*/ 533685 h 580612"/>
                  <a:gd name="connsiteX6" fmla="*/ 346192 w 581459"/>
                  <a:gd name="connsiteY6" fmla="*/ 505245 h 580612"/>
                  <a:gd name="connsiteX7" fmla="*/ 519573 w 581459"/>
                  <a:gd name="connsiteY7" fmla="*/ 266808 h 580612"/>
                  <a:gd name="connsiteX8" fmla="*/ 581459 w 581459"/>
                  <a:gd name="connsiteY8" fmla="*/ 266808 h 580612"/>
                  <a:gd name="connsiteX9" fmla="*/ 581459 w 581459"/>
                  <a:gd name="connsiteY9" fmla="*/ 291576 h 580612"/>
                  <a:gd name="connsiteX10" fmla="*/ 519573 w 581459"/>
                  <a:gd name="connsiteY10" fmla="*/ 291576 h 580612"/>
                  <a:gd name="connsiteX11" fmla="*/ 0 w 581459"/>
                  <a:gd name="connsiteY11" fmla="*/ 266808 h 580612"/>
                  <a:gd name="connsiteX12" fmla="*/ 61956 w 581459"/>
                  <a:gd name="connsiteY12" fmla="*/ 266808 h 580612"/>
                  <a:gd name="connsiteX13" fmla="*/ 61956 w 581459"/>
                  <a:gd name="connsiteY13" fmla="*/ 291576 h 580612"/>
                  <a:gd name="connsiteX14" fmla="*/ 0 w 581459"/>
                  <a:gd name="connsiteY14" fmla="*/ 291576 h 580612"/>
                  <a:gd name="connsiteX15" fmla="*/ 290923 w 581459"/>
                  <a:gd name="connsiteY15" fmla="*/ 121030 h 580612"/>
                  <a:gd name="connsiteX16" fmla="*/ 153151 w 581459"/>
                  <a:gd name="connsiteY16" fmla="*/ 236036 h 580612"/>
                  <a:gd name="connsiteX17" fmla="*/ 187327 w 581459"/>
                  <a:gd name="connsiteY17" fmla="*/ 343489 h 580612"/>
                  <a:gd name="connsiteX18" fmla="*/ 237879 w 581459"/>
                  <a:gd name="connsiteY18" fmla="*/ 469427 h 580612"/>
                  <a:gd name="connsiteX19" fmla="*/ 237879 w 581459"/>
                  <a:gd name="connsiteY19" fmla="*/ 480626 h 580612"/>
                  <a:gd name="connsiteX20" fmla="*/ 345213 w 581459"/>
                  <a:gd name="connsiteY20" fmla="*/ 480626 h 580612"/>
                  <a:gd name="connsiteX21" fmla="*/ 345213 w 581459"/>
                  <a:gd name="connsiteY21" fmla="*/ 469427 h 580612"/>
                  <a:gd name="connsiteX22" fmla="*/ 393273 w 581459"/>
                  <a:gd name="connsiteY22" fmla="*/ 344644 h 580612"/>
                  <a:gd name="connsiteX23" fmla="*/ 429941 w 581459"/>
                  <a:gd name="connsiteY23" fmla="*/ 254523 h 580612"/>
                  <a:gd name="connsiteX24" fmla="*/ 290923 w 581459"/>
                  <a:gd name="connsiteY24" fmla="*/ 121030 h 580612"/>
                  <a:gd name="connsiteX25" fmla="*/ 290745 w 581459"/>
                  <a:gd name="connsiteY25" fmla="*/ 96322 h 580612"/>
                  <a:gd name="connsiteX26" fmla="*/ 455217 w 581459"/>
                  <a:gd name="connsiteY26" fmla="*/ 254523 h 580612"/>
                  <a:gd name="connsiteX27" fmla="*/ 410984 w 581459"/>
                  <a:gd name="connsiteY27" fmla="*/ 361975 h 580612"/>
                  <a:gd name="connsiteX28" fmla="*/ 370489 w 581459"/>
                  <a:gd name="connsiteY28" fmla="*/ 469427 h 580612"/>
                  <a:gd name="connsiteX29" fmla="*/ 370400 w 581459"/>
                  <a:gd name="connsiteY29" fmla="*/ 533685 h 580612"/>
                  <a:gd name="connsiteX30" fmla="*/ 322340 w 581459"/>
                  <a:gd name="connsiteY30" fmla="*/ 580612 h 580612"/>
                  <a:gd name="connsiteX31" fmla="*/ 260396 w 581459"/>
                  <a:gd name="connsiteY31" fmla="*/ 580612 h 580612"/>
                  <a:gd name="connsiteX32" fmla="*/ 212336 w 581459"/>
                  <a:gd name="connsiteY32" fmla="*/ 533685 h 580612"/>
                  <a:gd name="connsiteX33" fmla="*/ 212425 w 581459"/>
                  <a:gd name="connsiteY33" fmla="*/ 469427 h 580612"/>
                  <a:gd name="connsiteX34" fmla="*/ 169527 w 581459"/>
                  <a:gd name="connsiteY34" fmla="*/ 359486 h 580612"/>
                  <a:gd name="connsiteX35" fmla="*/ 129032 w 581459"/>
                  <a:gd name="connsiteY35" fmla="*/ 232215 h 580612"/>
                  <a:gd name="connsiteX36" fmla="*/ 290745 w 581459"/>
                  <a:gd name="connsiteY36" fmla="*/ 96322 h 580612"/>
                  <a:gd name="connsiteX37" fmla="*/ 487166 w 581459"/>
                  <a:gd name="connsiteY37" fmla="*/ 72612 h 580612"/>
                  <a:gd name="connsiteX38" fmla="*/ 504967 w 581459"/>
                  <a:gd name="connsiteY38" fmla="*/ 90297 h 580612"/>
                  <a:gd name="connsiteX39" fmla="*/ 461621 w 581459"/>
                  <a:gd name="connsiteY39" fmla="*/ 131887 h 580612"/>
                  <a:gd name="connsiteX40" fmla="*/ 443998 w 581459"/>
                  <a:gd name="connsiteY40" fmla="*/ 114202 h 580612"/>
                  <a:gd name="connsiteX41" fmla="*/ 93866 w 581459"/>
                  <a:gd name="connsiteY41" fmla="*/ 72541 h 580612"/>
                  <a:gd name="connsiteX42" fmla="*/ 137109 w 581459"/>
                  <a:gd name="connsiteY42" fmla="*/ 114144 h 580612"/>
                  <a:gd name="connsiteX43" fmla="*/ 119403 w 581459"/>
                  <a:gd name="connsiteY43" fmla="*/ 131745 h 580612"/>
                  <a:gd name="connsiteX44" fmla="*/ 76070 w 581459"/>
                  <a:gd name="connsiteY44" fmla="*/ 90142 h 580612"/>
                  <a:gd name="connsiteX45" fmla="*/ 278098 w 581459"/>
                  <a:gd name="connsiteY45" fmla="*/ 0 h 580612"/>
                  <a:gd name="connsiteX46" fmla="*/ 303360 w 581459"/>
                  <a:gd name="connsiteY46" fmla="*/ 0 h 580612"/>
                  <a:gd name="connsiteX47" fmla="*/ 303360 w 581459"/>
                  <a:gd name="connsiteY47" fmla="*/ 59204 h 580612"/>
                  <a:gd name="connsiteX48" fmla="*/ 278098 w 581459"/>
                  <a:gd name="connsiteY48" fmla="*/ 59204 h 58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81459" h="580612">
                    <a:moveTo>
                      <a:pt x="238769" y="505245"/>
                    </a:moveTo>
                    <a:lnTo>
                      <a:pt x="238769" y="533685"/>
                    </a:lnTo>
                    <a:cubicBezTo>
                      <a:pt x="238769" y="546128"/>
                      <a:pt x="248915" y="555993"/>
                      <a:pt x="261553" y="555993"/>
                    </a:cubicBezTo>
                    <a:lnTo>
                      <a:pt x="323497" y="555993"/>
                    </a:lnTo>
                    <a:cubicBezTo>
                      <a:pt x="336224" y="555993"/>
                      <a:pt x="346281" y="546039"/>
                      <a:pt x="346281" y="533685"/>
                    </a:cubicBezTo>
                    <a:lnTo>
                      <a:pt x="346192" y="533685"/>
                    </a:lnTo>
                    <a:lnTo>
                      <a:pt x="346192" y="505245"/>
                    </a:lnTo>
                    <a:close/>
                    <a:moveTo>
                      <a:pt x="519573" y="266808"/>
                    </a:moveTo>
                    <a:lnTo>
                      <a:pt x="581459" y="266808"/>
                    </a:lnTo>
                    <a:lnTo>
                      <a:pt x="581459" y="291576"/>
                    </a:lnTo>
                    <a:lnTo>
                      <a:pt x="519573" y="291576"/>
                    </a:lnTo>
                    <a:close/>
                    <a:moveTo>
                      <a:pt x="0" y="266808"/>
                    </a:moveTo>
                    <a:lnTo>
                      <a:pt x="61956" y="266808"/>
                    </a:lnTo>
                    <a:lnTo>
                      <a:pt x="61956" y="291576"/>
                    </a:lnTo>
                    <a:lnTo>
                      <a:pt x="0" y="291576"/>
                    </a:lnTo>
                    <a:close/>
                    <a:moveTo>
                      <a:pt x="290923" y="121030"/>
                    </a:moveTo>
                    <a:cubicBezTo>
                      <a:pt x="217231" y="121030"/>
                      <a:pt x="162051" y="176756"/>
                      <a:pt x="153151" y="236036"/>
                    </a:cubicBezTo>
                    <a:cubicBezTo>
                      <a:pt x="148167" y="275587"/>
                      <a:pt x="159559" y="313893"/>
                      <a:pt x="187327" y="343489"/>
                    </a:cubicBezTo>
                    <a:cubicBezTo>
                      <a:pt x="218833" y="378062"/>
                      <a:pt x="237879" y="423744"/>
                      <a:pt x="237879" y="469427"/>
                    </a:cubicBezTo>
                    <a:lnTo>
                      <a:pt x="237879" y="480626"/>
                    </a:lnTo>
                    <a:lnTo>
                      <a:pt x="345213" y="480626"/>
                    </a:lnTo>
                    <a:lnTo>
                      <a:pt x="345213" y="469427"/>
                    </a:lnTo>
                    <a:cubicBezTo>
                      <a:pt x="345213" y="421256"/>
                      <a:pt x="361767" y="376817"/>
                      <a:pt x="393273" y="344644"/>
                    </a:cubicBezTo>
                    <a:cubicBezTo>
                      <a:pt x="417303" y="319936"/>
                      <a:pt x="429941" y="287763"/>
                      <a:pt x="429941" y="254523"/>
                    </a:cubicBezTo>
                    <a:cubicBezTo>
                      <a:pt x="429941" y="181644"/>
                      <a:pt x="367997" y="121030"/>
                      <a:pt x="290923" y="121030"/>
                    </a:cubicBezTo>
                    <a:close/>
                    <a:moveTo>
                      <a:pt x="290745" y="96322"/>
                    </a:moveTo>
                    <a:cubicBezTo>
                      <a:pt x="380457" y="96322"/>
                      <a:pt x="455128" y="166713"/>
                      <a:pt x="455217" y="254523"/>
                    </a:cubicBezTo>
                    <a:cubicBezTo>
                      <a:pt x="455217" y="294073"/>
                      <a:pt x="440087" y="332379"/>
                      <a:pt x="410984" y="361975"/>
                    </a:cubicBezTo>
                    <a:cubicBezTo>
                      <a:pt x="384373" y="389082"/>
                      <a:pt x="370489" y="427477"/>
                      <a:pt x="370489" y="469427"/>
                    </a:cubicBezTo>
                    <a:lnTo>
                      <a:pt x="370400" y="533685"/>
                    </a:lnTo>
                    <a:cubicBezTo>
                      <a:pt x="370400" y="559637"/>
                      <a:pt x="348951" y="580612"/>
                      <a:pt x="322340" y="580612"/>
                    </a:cubicBezTo>
                    <a:lnTo>
                      <a:pt x="260396" y="580612"/>
                    </a:lnTo>
                    <a:cubicBezTo>
                      <a:pt x="233785" y="580612"/>
                      <a:pt x="212336" y="559637"/>
                      <a:pt x="212336" y="533685"/>
                    </a:cubicBezTo>
                    <a:lnTo>
                      <a:pt x="212425" y="469427"/>
                    </a:lnTo>
                    <a:cubicBezTo>
                      <a:pt x="212425" y="428722"/>
                      <a:pt x="197295" y="389082"/>
                      <a:pt x="169527" y="359486"/>
                    </a:cubicBezTo>
                    <a:cubicBezTo>
                      <a:pt x="137932" y="324913"/>
                      <a:pt x="122713" y="279142"/>
                      <a:pt x="129032" y="232215"/>
                    </a:cubicBezTo>
                    <a:cubicBezTo>
                      <a:pt x="139089" y="161824"/>
                      <a:pt x="202724" y="96322"/>
                      <a:pt x="290745" y="96322"/>
                    </a:cubicBezTo>
                    <a:close/>
                    <a:moveTo>
                      <a:pt x="487166" y="72612"/>
                    </a:moveTo>
                    <a:lnTo>
                      <a:pt x="504967" y="90297"/>
                    </a:lnTo>
                    <a:lnTo>
                      <a:pt x="461621" y="131887"/>
                    </a:lnTo>
                    <a:lnTo>
                      <a:pt x="443998" y="114202"/>
                    </a:lnTo>
                    <a:close/>
                    <a:moveTo>
                      <a:pt x="93866" y="72541"/>
                    </a:moveTo>
                    <a:lnTo>
                      <a:pt x="137109" y="114144"/>
                    </a:lnTo>
                    <a:lnTo>
                      <a:pt x="119403" y="131745"/>
                    </a:lnTo>
                    <a:lnTo>
                      <a:pt x="76070" y="90142"/>
                    </a:lnTo>
                    <a:close/>
                    <a:moveTo>
                      <a:pt x="278098" y="0"/>
                    </a:moveTo>
                    <a:lnTo>
                      <a:pt x="303360" y="0"/>
                    </a:lnTo>
                    <a:lnTo>
                      <a:pt x="303360" y="59204"/>
                    </a:lnTo>
                    <a:lnTo>
                      <a:pt x="278098" y="59204"/>
                    </a:lnTo>
                    <a:close/>
                  </a:path>
                </a:pathLst>
              </a:custGeom>
              <a:solidFill>
                <a:srgbClr val="204E6C"/>
              </a:solidFill>
              <a:ln>
                <a:noFill/>
              </a:ln>
            </p:spPr>
          </p:sp>
        </p:grpSp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25F487EB-62B9-B1DA-EEB1-C783C3C8802D}"/>
                </a:ext>
              </a:extLst>
            </p:cNvPr>
            <p:cNvSpPr/>
            <p:nvPr/>
          </p:nvSpPr>
          <p:spPr>
            <a:xfrm>
              <a:off x="1699849" y="2632392"/>
              <a:ext cx="3797183" cy="76606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7C80"/>
                  </a:solidFill>
                </a:rPr>
                <a:t>01 </a:t>
              </a:r>
              <a:r>
                <a:rPr lang="zh-CN" altLang="en-US" sz="2400" b="1" dirty="0">
                  <a:solidFill>
                    <a:srgbClr val="007C80"/>
                  </a:solidFill>
                </a:rPr>
                <a:t>瘤体性质</a:t>
              </a:r>
            </a:p>
            <a:p>
              <a:pPr algn="ctr"/>
              <a:endParaRPr lang="zh-CN" altLang="en-US" sz="2400" b="1" dirty="0">
                <a:solidFill>
                  <a:srgbClr val="204E6C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4E0668A-E39A-0491-6F9A-9869D526AB87}"/>
              </a:ext>
            </a:extLst>
          </p:cNvPr>
          <p:cNvGrpSpPr/>
          <p:nvPr/>
        </p:nvGrpSpPr>
        <p:grpSpPr>
          <a:xfrm>
            <a:off x="4197408" y="1596655"/>
            <a:ext cx="3797183" cy="3664689"/>
            <a:chOff x="4874849" y="1651590"/>
            <a:chExt cx="3797183" cy="366468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0AD4297-4D99-2256-15CF-BD9BC9B49A39}"/>
                </a:ext>
              </a:extLst>
            </p:cNvPr>
            <p:cNvSpPr/>
            <p:nvPr/>
          </p:nvSpPr>
          <p:spPr>
            <a:xfrm>
              <a:off x="5290113" y="1651590"/>
              <a:ext cx="2956618" cy="3664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4">
              <a:extLst>
                <a:ext uri="{FF2B5EF4-FFF2-40B4-BE49-F238E27FC236}">
                  <a16:creationId xmlns:a16="http://schemas.microsoft.com/office/drawing/2014/main" id="{9679F11C-7CD0-2A47-39BA-E25C43580656}"/>
                </a:ext>
              </a:extLst>
            </p:cNvPr>
            <p:cNvSpPr/>
            <p:nvPr/>
          </p:nvSpPr>
          <p:spPr>
            <a:xfrm>
              <a:off x="4874849" y="2632392"/>
              <a:ext cx="3797183" cy="76606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7C80"/>
                  </a:solidFill>
                </a:rPr>
                <a:t>02 </a:t>
              </a:r>
              <a:r>
                <a:rPr lang="zh-CN" altLang="en-US" sz="2400" b="1" dirty="0">
                  <a:solidFill>
                    <a:srgbClr val="007C80"/>
                  </a:solidFill>
                </a:rPr>
                <a:t>血流分布</a:t>
              </a:r>
            </a:p>
            <a:p>
              <a:pPr algn="ctr"/>
              <a:endParaRPr lang="zh-CN" altLang="en-US" sz="2400" b="1" dirty="0">
                <a:solidFill>
                  <a:srgbClr val="204E6C"/>
                </a:solidFill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1530C61-17AB-ADA3-E69C-3230416A27C4}"/>
                </a:ext>
              </a:extLst>
            </p:cNvPr>
            <p:cNvCxnSpPr>
              <a:cxnSpLocks/>
            </p:cNvCxnSpPr>
            <p:nvPr/>
          </p:nvCxnSpPr>
          <p:spPr>
            <a:xfrm>
              <a:off x="5288341" y="5284546"/>
              <a:ext cx="2953959" cy="0"/>
            </a:xfrm>
            <a:prstGeom prst="line">
              <a:avLst/>
            </a:prstGeom>
            <a:ln w="76200">
              <a:solidFill>
                <a:srgbClr val="204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A316B7-4870-32D5-C140-89E0D0FB5D35}"/>
                </a:ext>
              </a:extLst>
            </p:cNvPr>
            <p:cNvSpPr/>
            <p:nvPr/>
          </p:nvSpPr>
          <p:spPr>
            <a:xfrm>
              <a:off x="5359871" y="3179134"/>
              <a:ext cx="273599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内部血流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级者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78%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），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级者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22%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周边血流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级者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67%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），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级者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33%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血流整体呈“抱球征”者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78%</a:t>
              </a:r>
              <a:r>
                <a:rPr lang="zh-CN" altLang="zh-CN" sz="16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zh-CN" altLang="en-US" sz="12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3372534-25CD-2CC7-09FB-3BD09BAF8D36}"/>
                </a:ext>
              </a:extLst>
            </p:cNvPr>
            <p:cNvGrpSpPr/>
            <p:nvPr/>
          </p:nvGrpSpPr>
          <p:grpSpPr>
            <a:xfrm>
              <a:off x="6510634" y="1944120"/>
              <a:ext cx="455582" cy="379980"/>
              <a:chOff x="2760663" y="5032375"/>
              <a:chExt cx="1473200" cy="1228726"/>
            </a:xfrm>
            <a:solidFill>
              <a:srgbClr val="204E6C"/>
            </a:solidFill>
          </p:grpSpPr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8D81B36F-81D4-ED0F-EB89-15743B2DF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138" y="5856288"/>
                <a:ext cx="285750" cy="404813"/>
              </a:xfrm>
              <a:custGeom>
                <a:avLst/>
                <a:gdLst>
                  <a:gd name="T0" fmla="*/ 76 w 76"/>
                  <a:gd name="T1" fmla="*/ 103 h 108"/>
                  <a:gd name="T2" fmla="*/ 62 w 76"/>
                  <a:gd name="T3" fmla="*/ 108 h 108"/>
                  <a:gd name="T4" fmla="*/ 13 w 76"/>
                  <a:gd name="T5" fmla="*/ 108 h 108"/>
                  <a:gd name="T6" fmla="*/ 0 w 76"/>
                  <a:gd name="T7" fmla="*/ 103 h 108"/>
                  <a:gd name="T8" fmla="*/ 0 w 76"/>
                  <a:gd name="T9" fmla="*/ 5 h 108"/>
                  <a:gd name="T10" fmla="*/ 13 w 76"/>
                  <a:gd name="T11" fmla="*/ 0 h 108"/>
                  <a:gd name="T12" fmla="*/ 62 w 76"/>
                  <a:gd name="T13" fmla="*/ 0 h 108"/>
                  <a:gd name="T14" fmla="*/ 76 w 76"/>
                  <a:gd name="T15" fmla="*/ 5 h 108"/>
                  <a:gd name="T16" fmla="*/ 76 w 76"/>
                  <a:gd name="T17" fmla="*/ 10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08">
                    <a:moveTo>
                      <a:pt x="76" y="103"/>
                    </a:moveTo>
                    <a:cubicBezTo>
                      <a:pt x="76" y="106"/>
                      <a:pt x="70" y="108"/>
                      <a:pt x="62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6" y="108"/>
                      <a:pt x="0" y="106"/>
                      <a:pt x="0" y="10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6" y="2"/>
                      <a:pt x="76" y="5"/>
                    </a:cubicBezTo>
                    <a:lnTo>
                      <a:pt x="76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AB140C67-065B-CEC8-1BFA-39178DEC0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051" y="5645150"/>
                <a:ext cx="284163" cy="615950"/>
              </a:xfrm>
              <a:custGeom>
                <a:avLst/>
                <a:gdLst>
                  <a:gd name="T0" fmla="*/ 76 w 76"/>
                  <a:gd name="T1" fmla="*/ 156 h 164"/>
                  <a:gd name="T2" fmla="*/ 62 w 76"/>
                  <a:gd name="T3" fmla="*/ 164 h 164"/>
                  <a:gd name="T4" fmla="*/ 13 w 76"/>
                  <a:gd name="T5" fmla="*/ 164 h 164"/>
                  <a:gd name="T6" fmla="*/ 0 w 76"/>
                  <a:gd name="T7" fmla="*/ 156 h 164"/>
                  <a:gd name="T8" fmla="*/ 0 w 76"/>
                  <a:gd name="T9" fmla="*/ 7 h 164"/>
                  <a:gd name="T10" fmla="*/ 13 w 76"/>
                  <a:gd name="T11" fmla="*/ 0 h 164"/>
                  <a:gd name="T12" fmla="*/ 62 w 76"/>
                  <a:gd name="T13" fmla="*/ 0 h 164"/>
                  <a:gd name="T14" fmla="*/ 76 w 76"/>
                  <a:gd name="T15" fmla="*/ 7 h 164"/>
                  <a:gd name="T16" fmla="*/ 76 w 76"/>
                  <a:gd name="T17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4">
                    <a:moveTo>
                      <a:pt x="76" y="156"/>
                    </a:moveTo>
                    <a:cubicBezTo>
                      <a:pt x="76" y="160"/>
                      <a:pt x="70" y="164"/>
                      <a:pt x="62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6" y="164"/>
                      <a:pt x="0" y="160"/>
                      <a:pt x="0" y="15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6" y="3"/>
                      <a:pt x="76" y="7"/>
                    </a:cubicBezTo>
                    <a:lnTo>
                      <a:pt x="76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E07FC53B-8056-48A2-EB59-5EA2CE470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376" y="5397500"/>
                <a:ext cx="282575" cy="863600"/>
              </a:xfrm>
              <a:custGeom>
                <a:avLst/>
                <a:gdLst>
                  <a:gd name="T0" fmla="*/ 75 w 75"/>
                  <a:gd name="T1" fmla="*/ 219 h 230"/>
                  <a:gd name="T2" fmla="*/ 62 w 75"/>
                  <a:gd name="T3" fmla="*/ 230 h 230"/>
                  <a:gd name="T4" fmla="*/ 13 w 75"/>
                  <a:gd name="T5" fmla="*/ 230 h 230"/>
                  <a:gd name="T6" fmla="*/ 0 w 75"/>
                  <a:gd name="T7" fmla="*/ 219 h 230"/>
                  <a:gd name="T8" fmla="*/ 0 w 75"/>
                  <a:gd name="T9" fmla="*/ 10 h 230"/>
                  <a:gd name="T10" fmla="*/ 13 w 75"/>
                  <a:gd name="T11" fmla="*/ 0 h 230"/>
                  <a:gd name="T12" fmla="*/ 62 w 75"/>
                  <a:gd name="T13" fmla="*/ 0 h 230"/>
                  <a:gd name="T14" fmla="*/ 75 w 75"/>
                  <a:gd name="T15" fmla="*/ 10 h 230"/>
                  <a:gd name="T16" fmla="*/ 75 w 75"/>
                  <a:gd name="T17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30">
                    <a:moveTo>
                      <a:pt x="75" y="219"/>
                    </a:moveTo>
                    <a:cubicBezTo>
                      <a:pt x="75" y="225"/>
                      <a:pt x="70" y="230"/>
                      <a:pt x="62" y="230"/>
                    </a:cubicBezTo>
                    <a:cubicBezTo>
                      <a:pt x="13" y="230"/>
                      <a:pt x="13" y="230"/>
                      <a:pt x="13" y="230"/>
                    </a:cubicBezTo>
                    <a:cubicBezTo>
                      <a:pt x="6" y="230"/>
                      <a:pt x="0" y="225"/>
                      <a:pt x="0" y="2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5" y="4"/>
                      <a:pt x="75" y="10"/>
                    </a:cubicBezTo>
                    <a:lnTo>
                      <a:pt x="75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38A7130-6E69-BA88-00FF-3B5CC073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88" y="5205413"/>
                <a:ext cx="282575" cy="1055688"/>
              </a:xfrm>
              <a:custGeom>
                <a:avLst/>
                <a:gdLst>
                  <a:gd name="T0" fmla="*/ 75 w 75"/>
                  <a:gd name="T1" fmla="*/ 268 h 281"/>
                  <a:gd name="T2" fmla="*/ 62 w 75"/>
                  <a:gd name="T3" fmla="*/ 281 h 281"/>
                  <a:gd name="T4" fmla="*/ 13 w 75"/>
                  <a:gd name="T5" fmla="*/ 281 h 281"/>
                  <a:gd name="T6" fmla="*/ 0 w 75"/>
                  <a:gd name="T7" fmla="*/ 268 h 281"/>
                  <a:gd name="T8" fmla="*/ 0 w 75"/>
                  <a:gd name="T9" fmla="*/ 13 h 281"/>
                  <a:gd name="T10" fmla="*/ 13 w 75"/>
                  <a:gd name="T11" fmla="*/ 0 h 281"/>
                  <a:gd name="T12" fmla="*/ 62 w 75"/>
                  <a:gd name="T13" fmla="*/ 0 h 281"/>
                  <a:gd name="T14" fmla="*/ 75 w 75"/>
                  <a:gd name="T15" fmla="*/ 13 h 281"/>
                  <a:gd name="T16" fmla="*/ 75 w 75"/>
                  <a:gd name="T17" fmla="*/ 26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81">
                    <a:moveTo>
                      <a:pt x="75" y="268"/>
                    </a:moveTo>
                    <a:cubicBezTo>
                      <a:pt x="75" y="275"/>
                      <a:pt x="69" y="281"/>
                      <a:pt x="62" y="281"/>
                    </a:cubicBezTo>
                    <a:cubicBezTo>
                      <a:pt x="13" y="281"/>
                      <a:pt x="13" y="281"/>
                      <a:pt x="13" y="281"/>
                    </a:cubicBezTo>
                    <a:cubicBezTo>
                      <a:pt x="6" y="281"/>
                      <a:pt x="0" y="275"/>
                      <a:pt x="0" y="26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9" y="0"/>
                      <a:pt x="75" y="6"/>
                      <a:pt x="75" y="13"/>
                    </a:cubicBezTo>
                    <a:lnTo>
                      <a:pt x="75" y="2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21A53EEC-3943-2FF6-19F0-DDB02846C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5116513"/>
                <a:ext cx="1063625" cy="682625"/>
              </a:xfrm>
              <a:custGeom>
                <a:avLst/>
                <a:gdLst>
                  <a:gd name="T0" fmla="*/ 14 w 283"/>
                  <a:gd name="T1" fmla="*/ 182 h 182"/>
                  <a:gd name="T2" fmla="*/ 5 w 283"/>
                  <a:gd name="T3" fmla="*/ 179 h 182"/>
                  <a:gd name="T4" fmla="*/ 5 w 283"/>
                  <a:gd name="T5" fmla="*/ 163 h 182"/>
                  <a:gd name="T6" fmla="*/ 140 w 283"/>
                  <a:gd name="T7" fmla="*/ 46 h 182"/>
                  <a:gd name="T8" fmla="*/ 154 w 283"/>
                  <a:gd name="T9" fmla="*/ 44 h 182"/>
                  <a:gd name="T10" fmla="*/ 162 w 283"/>
                  <a:gd name="T11" fmla="*/ 54 h 182"/>
                  <a:gd name="T12" fmla="*/ 162 w 283"/>
                  <a:gd name="T13" fmla="*/ 88 h 182"/>
                  <a:gd name="T14" fmla="*/ 259 w 283"/>
                  <a:gd name="T15" fmla="*/ 5 h 182"/>
                  <a:gd name="T16" fmla="*/ 278 w 283"/>
                  <a:gd name="T17" fmla="*/ 5 h 182"/>
                  <a:gd name="T18" fmla="*/ 278 w 283"/>
                  <a:gd name="T19" fmla="*/ 20 h 182"/>
                  <a:gd name="T20" fmla="*/ 158 w 283"/>
                  <a:gd name="T21" fmla="*/ 123 h 182"/>
                  <a:gd name="T22" fmla="*/ 144 w 283"/>
                  <a:gd name="T23" fmla="*/ 125 h 182"/>
                  <a:gd name="T24" fmla="*/ 136 w 283"/>
                  <a:gd name="T25" fmla="*/ 115 h 182"/>
                  <a:gd name="T26" fmla="*/ 136 w 283"/>
                  <a:gd name="T27" fmla="*/ 82 h 182"/>
                  <a:gd name="T28" fmla="*/ 23 w 283"/>
                  <a:gd name="T29" fmla="*/ 179 h 182"/>
                  <a:gd name="T30" fmla="*/ 14 w 283"/>
                  <a:gd name="T3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3" h="182">
                    <a:moveTo>
                      <a:pt x="14" y="182"/>
                    </a:moveTo>
                    <a:cubicBezTo>
                      <a:pt x="11" y="182"/>
                      <a:pt x="7" y="181"/>
                      <a:pt x="5" y="179"/>
                    </a:cubicBezTo>
                    <a:cubicBezTo>
                      <a:pt x="0" y="174"/>
                      <a:pt x="0" y="167"/>
                      <a:pt x="5" y="163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3" y="43"/>
                      <a:pt x="149" y="42"/>
                      <a:pt x="154" y="44"/>
                    </a:cubicBezTo>
                    <a:cubicBezTo>
                      <a:pt x="159" y="46"/>
                      <a:pt x="162" y="50"/>
                      <a:pt x="162" y="54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259" y="5"/>
                      <a:pt x="259" y="5"/>
                      <a:pt x="259" y="5"/>
                    </a:cubicBezTo>
                    <a:cubicBezTo>
                      <a:pt x="264" y="0"/>
                      <a:pt x="273" y="0"/>
                      <a:pt x="278" y="5"/>
                    </a:cubicBezTo>
                    <a:cubicBezTo>
                      <a:pt x="283" y="9"/>
                      <a:pt x="283" y="16"/>
                      <a:pt x="278" y="20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4" y="126"/>
                      <a:pt x="149" y="127"/>
                      <a:pt x="144" y="125"/>
                    </a:cubicBezTo>
                    <a:cubicBezTo>
                      <a:pt x="139" y="124"/>
                      <a:pt x="136" y="120"/>
                      <a:pt x="136" y="11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21" y="181"/>
                      <a:pt x="17" y="182"/>
                      <a:pt x="14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8BD8ABFB-A64C-E6A0-0391-D600F04CC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376" y="5032375"/>
                <a:ext cx="282575" cy="244475"/>
              </a:xfrm>
              <a:custGeom>
                <a:avLst/>
                <a:gdLst>
                  <a:gd name="T0" fmla="*/ 131 w 178"/>
                  <a:gd name="T1" fmla="*/ 154 h 154"/>
                  <a:gd name="T2" fmla="*/ 178 w 178"/>
                  <a:gd name="T3" fmla="*/ 0 h 154"/>
                  <a:gd name="T4" fmla="*/ 0 w 178"/>
                  <a:gd name="T5" fmla="*/ 43 h 154"/>
                  <a:gd name="T6" fmla="*/ 131 w 178"/>
                  <a:gd name="T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54">
                    <a:moveTo>
                      <a:pt x="131" y="154"/>
                    </a:moveTo>
                    <a:lnTo>
                      <a:pt x="178" y="0"/>
                    </a:lnTo>
                    <a:lnTo>
                      <a:pt x="0" y="43"/>
                    </a:lnTo>
                    <a:lnTo>
                      <a:pt x="13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199531B-FD74-14E8-94AB-859754F607DD}"/>
              </a:ext>
            </a:extLst>
          </p:cNvPr>
          <p:cNvGrpSpPr/>
          <p:nvPr/>
        </p:nvGrpSpPr>
        <p:grpSpPr>
          <a:xfrm>
            <a:off x="7359708" y="1596655"/>
            <a:ext cx="3797183" cy="3664689"/>
            <a:chOff x="8037149" y="1651590"/>
            <a:chExt cx="3797183" cy="366468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4695E5C-2D1D-6119-0457-13C21DE9173B}"/>
                </a:ext>
              </a:extLst>
            </p:cNvPr>
            <p:cNvSpPr/>
            <p:nvPr/>
          </p:nvSpPr>
          <p:spPr>
            <a:xfrm>
              <a:off x="8452413" y="1651590"/>
              <a:ext cx="2956618" cy="3664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4">
              <a:extLst>
                <a:ext uri="{FF2B5EF4-FFF2-40B4-BE49-F238E27FC236}">
                  <a16:creationId xmlns:a16="http://schemas.microsoft.com/office/drawing/2014/main" id="{8FFC428A-4061-9F31-D7CA-321565B6337E}"/>
                </a:ext>
              </a:extLst>
            </p:cNvPr>
            <p:cNvSpPr/>
            <p:nvPr/>
          </p:nvSpPr>
          <p:spPr>
            <a:xfrm>
              <a:off x="8037149" y="2632392"/>
              <a:ext cx="3797183" cy="76606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7C80"/>
                  </a:solidFill>
                </a:rPr>
                <a:t>03 </a:t>
              </a:r>
              <a:r>
                <a:rPr lang="zh-CN" altLang="en-US" sz="2400" b="1" dirty="0">
                  <a:solidFill>
                    <a:srgbClr val="007C80"/>
                  </a:solidFill>
                </a:rPr>
                <a:t>病理</a:t>
              </a:r>
            </a:p>
            <a:p>
              <a:pPr algn="ctr"/>
              <a:endParaRPr lang="zh-CN" altLang="en-US" sz="2400" b="1" dirty="0">
                <a:solidFill>
                  <a:srgbClr val="204E6C"/>
                </a:solidFill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1D9F581-06EE-74C4-F5F0-68E014A99A8D}"/>
                </a:ext>
              </a:extLst>
            </p:cNvPr>
            <p:cNvCxnSpPr>
              <a:cxnSpLocks/>
            </p:cNvCxnSpPr>
            <p:nvPr/>
          </p:nvCxnSpPr>
          <p:spPr>
            <a:xfrm>
              <a:off x="8450641" y="5284546"/>
              <a:ext cx="2953959" cy="0"/>
            </a:xfrm>
            <a:prstGeom prst="line">
              <a:avLst/>
            </a:prstGeom>
            <a:ln w="76200">
              <a:solidFill>
                <a:srgbClr val="204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8106024-B8D2-ABE5-3F33-0A9A04C37650}"/>
                </a:ext>
              </a:extLst>
            </p:cNvPr>
            <p:cNvSpPr/>
            <p:nvPr/>
          </p:nvSpPr>
          <p:spPr>
            <a:xfrm>
              <a:off x="8540408" y="3141876"/>
              <a:ext cx="2774423" cy="129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高分化者</a:t>
              </a:r>
              <a:r>
                <a: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33%</a:t>
              </a: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中分化者</a:t>
              </a:r>
              <a:r>
                <a: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44%</a:t>
              </a: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800" dirty="0">
                <a:solidFill>
                  <a:srgbClr val="44546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网状分化者</a:t>
              </a:r>
              <a:r>
                <a: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例（</a:t>
              </a:r>
              <a:r>
                <a:rPr lang="en-US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22%</a:t>
              </a:r>
              <a:r>
                <a:rPr lang="zh-CN" altLang="zh-CN" sz="1800" dirty="0">
                  <a:solidFill>
                    <a:srgbClr val="44546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zh-CN" altLang="en-US" sz="13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4D626E2F-2FD3-A245-5887-52E4D72C9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0030" y="1956603"/>
              <a:ext cx="382684" cy="469098"/>
            </a:xfrm>
            <a:custGeom>
              <a:avLst/>
              <a:gdLst>
                <a:gd name="T0" fmla="*/ 61 w 132"/>
                <a:gd name="T1" fmla="*/ 112 h 162"/>
                <a:gd name="T2" fmla="*/ 56 w 132"/>
                <a:gd name="T3" fmla="*/ 109 h 162"/>
                <a:gd name="T4" fmla="*/ 53 w 132"/>
                <a:gd name="T5" fmla="*/ 104 h 162"/>
                <a:gd name="T6" fmla="*/ 56 w 132"/>
                <a:gd name="T7" fmla="*/ 98 h 162"/>
                <a:gd name="T8" fmla="*/ 61 w 132"/>
                <a:gd name="T9" fmla="*/ 96 h 162"/>
                <a:gd name="T10" fmla="*/ 67 w 132"/>
                <a:gd name="T11" fmla="*/ 98 h 162"/>
                <a:gd name="T12" fmla="*/ 69 w 132"/>
                <a:gd name="T13" fmla="*/ 104 h 162"/>
                <a:gd name="T14" fmla="*/ 67 w 132"/>
                <a:gd name="T15" fmla="*/ 109 h 162"/>
                <a:gd name="T16" fmla="*/ 61 w 132"/>
                <a:gd name="T17" fmla="*/ 112 h 162"/>
                <a:gd name="T18" fmla="*/ 43 w 132"/>
                <a:gd name="T19" fmla="*/ 61 h 162"/>
                <a:gd name="T20" fmla="*/ 38 w 132"/>
                <a:gd name="T21" fmla="*/ 59 h 162"/>
                <a:gd name="T22" fmla="*/ 36 w 132"/>
                <a:gd name="T23" fmla="*/ 54 h 162"/>
                <a:gd name="T24" fmla="*/ 39 w 132"/>
                <a:gd name="T25" fmla="*/ 44 h 162"/>
                <a:gd name="T26" fmla="*/ 48 w 132"/>
                <a:gd name="T27" fmla="*/ 36 h 162"/>
                <a:gd name="T28" fmla="*/ 63 w 132"/>
                <a:gd name="T29" fmla="*/ 32 h 162"/>
                <a:gd name="T30" fmla="*/ 76 w 132"/>
                <a:gd name="T31" fmla="*/ 35 h 162"/>
                <a:gd name="T32" fmla="*/ 85 w 132"/>
                <a:gd name="T33" fmla="*/ 43 h 162"/>
                <a:gd name="T34" fmla="*/ 88 w 132"/>
                <a:gd name="T35" fmla="*/ 53 h 162"/>
                <a:gd name="T36" fmla="*/ 86 w 132"/>
                <a:gd name="T37" fmla="*/ 61 h 162"/>
                <a:gd name="T38" fmla="*/ 82 w 132"/>
                <a:gd name="T39" fmla="*/ 67 h 162"/>
                <a:gd name="T40" fmla="*/ 73 w 132"/>
                <a:gd name="T41" fmla="*/ 75 h 162"/>
                <a:gd name="T42" fmla="*/ 70 w 132"/>
                <a:gd name="T43" fmla="*/ 78 h 162"/>
                <a:gd name="T44" fmla="*/ 69 w 132"/>
                <a:gd name="T45" fmla="*/ 80 h 162"/>
                <a:gd name="T46" fmla="*/ 68 w 132"/>
                <a:gd name="T47" fmla="*/ 82 h 162"/>
                <a:gd name="T48" fmla="*/ 67 w 132"/>
                <a:gd name="T49" fmla="*/ 86 h 162"/>
                <a:gd name="T50" fmla="*/ 61 w 132"/>
                <a:gd name="T51" fmla="*/ 91 h 162"/>
                <a:gd name="T52" fmla="*/ 56 w 132"/>
                <a:gd name="T53" fmla="*/ 89 h 162"/>
                <a:gd name="T54" fmla="*/ 54 w 132"/>
                <a:gd name="T55" fmla="*/ 84 h 162"/>
                <a:gd name="T56" fmla="*/ 56 w 132"/>
                <a:gd name="T57" fmla="*/ 77 h 162"/>
                <a:gd name="T58" fmla="*/ 59 w 132"/>
                <a:gd name="T59" fmla="*/ 71 h 162"/>
                <a:gd name="T60" fmla="*/ 65 w 132"/>
                <a:gd name="T61" fmla="*/ 65 h 162"/>
                <a:gd name="T62" fmla="*/ 70 w 132"/>
                <a:gd name="T63" fmla="*/ 61 h 162"/>
                <a:gd name="T64" fmla="*/ 73 w 132"/>
                <a:gd name="T65" fmla="*/ 57 h 162"/>
                <a:gd name="T66" fmla="*/ 74 w 132"/>
                <a:gd name="T67" fmla="*/ 53 h 162"/>
                <a:gd name="T68" fmla="*/ 71 w 132"/>
                <a:gd name="T69" fmla="*/ 46 h 162"/>
                <a:gd name="T70" fmla="*/ 63 w 132"/>
                <a:gd name="T71" fmla="*/ 43 h 162"/>
                <a:gd name="T72" fmla="*/ 54 w 132"/>
                <a:gd name="T73" fmla="*/ 46 h 162"/>
                <a:gd name="T74" fmla="*/ 49 w 132"/>
                <a:gd name="T75" fmla="*/ 55 h 162"/>
                <a:gd name="T76" fmla="*/ 43 w 132"/>
                <a:gd name="T77" fmla="*/ 61 h 162"/>
                <a:gd name="T78" fmla="*/ 60 w 132"/>
                <a:gd name="T79" fmla="*/ 0 h 162"/>
                <a:gd name="T80" fmla="*/ 2 w 132"/>
                <a:gd name="T81" fmla="*/ 42 h 162"/>
                <a:gd name="T82" fmla="*/ 23 w 132"/>
                <a:gd name="T83" fmla="*/ 134 h 162"/>
                <a:gd name="T84" fmla="*/ 16 w 132"/>
                <a:gd name="T85" fmla="*/ 155 h 162"/>
                <a:gd name="T86" fmla="*/ 25 w 132"/>
                <a:gd name="T87" fmla="*/ 154 h 162"/>
                <a:gd name="T88" fmla="*/ 63 w 132"/>
                <a:gd name="T89" fmla="*/ 160 h 162"/>
                <a:gd name="T90" fmla="*/ 77 w 132"/>
                <a:gd name="T91" fmla="*/ 162 h 162"/>
                <a:gd name="T92" fmla="*/ 87 w 132"/>
                <a:gd name="T93" fmla="*/ 159 h 162"/>
                <a:gd name="T94" fmla="*/ 90 w 132"/>
                <a:gd name="T95" fmla="*/ 150 h 162"/>
                <a:gd name="T96" fmla="*/ 99 w 132"/>
                <a:gd name="T97" fmla="*/ 130 h 162"/>
                <a:gd name="T98" fmla="*/ 120 w 132"/>
                <a:gd name="T99" fmla="*/ 123 h 162"/>
                <a:gd name="T100" fmla="*/ 119 w 132"/>
                <a:gd name="T101" fmla="*/ 111 h 162"/>
                <a:gd name="T102" fmla="*/ 123 w 132"/>
                <a:gd name="T103" fmla="*/ 104 h 162"/>
                <a:gd name="T104" fmla="*/ 121 w 132"/>
                <a:gd name="T105" fmla="*/ 99 h 162"/>
                <a:gd name="T106" fmla="*/ 122 w 132"/>
                <a:gd name="T107" fmla="*/ 86 h 162"/>
                <a:gd name="T108" fmla="*/ 132 w 132"/>
                <a:gd name="T109" fmla="*/ 81 h 162"/>
                <a:gd name="T110" fmla="*/ 120 w 132"/>
                <a:gd name="T111" fmla="*/ 61 h 162"/>
                <a:gd name="T112" fmla="*/ 123 w 132"/>
                <a:gd name="T113" fmla="*/ 51 h 162"/>
                <a:gd name="T114" fmla="*/ 115 w 132"/>
                <a:gd name="T115" fmla="*/ 27 h 162"/>
                <a:gd name="T116" fmla="*/ 62 w 132"/>
                <a:gd name="T117" fmla="*/ 0 h 162"/>
                <a:gd name="T118" fmla="*/ 60 w 132"/>
                <a:gd name="T1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162">
                  <a:moveTo>
                    <a:pt x="61" y="112"/>
                  </a:moveTo>
                  <a:cubicBezTo>
                    <a:pt x="59" y="112"/>
                    <a:pt x="57" y="111"/>
                    <a:pt x="56" y="109"/>
                  </a:cubicBezTo>
                  <a:cubicBezTo>
                    <a:pt x="54" y="108"/>
                    <a:pt x="53" y="106"/>
                    <a:pt x="53" y="104"/>
                  </a:cubicBezTo>
                  <a:cubicBezTo>
                    <a:pt x="53" y="102"/>
                    <a:pt x="54" y="100"/>
                    <a:pt x="56" y="98"/>
                  </a:cubicBezTo>
                  <a:cubicBezTo>
                    <a:pt x="57" y="97"/>
                    <a:pt x="59" y="96"/>
                    <a:pt x="61" y="96"/>
                  </a:cubicBezTo>
                  <a:cubicBezTo>
                    <a:pt x="63" y="96"/>
                    <a:pt x="65" y="97"/>
                    <a:pt x="67" y="98"/>
                  </a:cubicBezTo>
                  <a:cubicBezTo>
                    <a:pt x="68" y="100"/>
                    <a:pt x="69" y="102"/>
                    <a:pt x="69" y="104"/>
                  </a:cubicBezTo>
                  <a:cubicBezTo>
                    <a:pt x="69" y="106"/>
                    <a:pt x="68" y="108"/>
                    <a:pt x="67" y="109"/>
                  </a:cubicBezTo>
                  <a:cubicBezTo>
                    <a:pt x="65" y="111"/>
                    <a:pt x="63" y="112"/>
                    <a:pt x="61" y="112"/>
                  </a:cubicBezTo>
                  <a:moveTo>
                    <a:pt x="43" y="61"/>
                  </a:moveTo>
                  <a:cubicBezTo>
                    <a:pt x="41" y="61"/>
                    <a:pt x="39" y="60"/>
                    <a:pt x="38" y="59"/>
                  </a:cubicBezTo>
                  <a:cubicBezTo>
                    <a:pt x="36" y="57"/>
                    <a:pt x="36" y="56"/>
                    <a:pt x="36" y="54"/>
                  </a:cubicBezTo>
                  <a:cubicBezTo>
                    <a:pt x="36" y="51"/>
                    <a:pt x="37" y="48"/>
                    <a:pt x="39" y="44"/>
                  </a:cubicBezTo>
                  <a:cubicBezTo>
                    <a:pt x="41" y="41"/>
                    <a:pt x="44" y="38"/>
                    <a:pt x="48" y="36"/>
                  </a:cubicBezTo>
                  <a:cubicBezTo>
                    <a:pt x="52" y="34"/>
                    <a:pt x="57" y="32"/>
                    <a:pt x="63" y="32"/>
                  </a:cubicBezTo>
                  <a:cubicBezTo>
                    <a:pt x="68" y="32"/>
                    <a:pt x="72" y="33"/>
                    <a:pt x="76" y="35"/>
                  </a:cubicBezTo>
                  <a:cubicBezTo>
                    <a:pt x="80" y="37"/>
                    <a:pt x="83" y="40"/>
                    <a:pt x="85" y="43"/>
                  </a:cubicBezTo>
                  <a:cubicBezTo>
                    <a:pt x="87" y="46"/>
                    <a:pt x="88" y="50"/>
                    <a:pt x="88" y="53"/>
                  </a:cubicBezTo>
                  <a:cubicBezTo>
                    <a:pt x="88" y="56"/>
                    <a:pt x="87" y="59"/>
                    <a:pt x="86" y="61"/>
                  </a:cubicBezTo>
                  <a:cubicBezTo>
                    <a:pt x="85" y="63"/>
                    <a:pt x="84" y="65"/>
                    <a:pt x="82" y="67"/>
                  </a:cubicBezTo>
                  <a:cubicBezTo>
                    <a:pt x="80" y="68"/>
                    <a:pt x="77" y="71"/>
                    <a:pt x="73" y="75"/>
                  </a:cubicBezTo>
                  <a:cubicBezTo>
                    <a:pt x="72" y="76"/>
                    <a:pt x="71" y="77"/>
                    <a:pt x="70" y="78"/>
                  </a:cubicBezTo>
                  <a:cubicBezTo>
                    <a:pt x="69" y="79"/>
                    <a:pt x="69" y="79"/>
                    <a:pt x="69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3"/>
                    <a:pt x="67" y="84"/>
                    <a:pt x="67" y="86"/>
                  </a:cubicBezTo>
                  <a:cubicBezTo>
                    <a:pt x="66" y="89"/>
                    <a:pt x="64" y="91"/>
                    <a:pt x="61" y="91"/>
                  </a:cubicBezTo>
                  <a:cubicBezTo>
                    <a:pt x="59" y="91"/>
                    <a:pt x="57" y="91"/>
                    <a:pt x="56" y="89"/>
                  </a:cubicBezTo>
                  <a:cubicBezTo>
                    <a:pt x="55" y="88"/>
                    <a:pt x="54" y="86"/>
                    <a:pt x="54" y="84"/>
                  </a:cubicBezTo>
                  <a:cubicBezTo>
                    <a:pt x="54" y="81"/>
                    <a:pt x="55" y="79"/>
                    <a:pt x="56" y="77"/>
                  </a:cubicBezTo>
                  <a:cubicBezTo>
                    <a:pt x="57" y="74"/>
                    <a:pt x="58" y="72"/>
                    <a:pt x="59" y="71"/>
                  </a:cubicBezTo>
                  <a:cubicBezTo>
                    <a:pt x="61" y="69"/>
                    <a:pt x="63" y="67"/>
                    <a:pt x="65" y="65"/>
                  </a:cubicBezTo>
                  <a:cubicBezTo>
                    <a:pt x="68" y="63"/>
                    <a:pt x="69" y="62"/>
                    <a:pt x="70" y="61"/>
                  </a:cubicBezTo>
                  <a:cubicBezTo>
                    <a:pt x="71" y="60"/>
                    <a:pt x="72" y="59"/>
                    <a:pt x="73" y="57"/>
                  </a:cubicBezTo>
                  <a:cubicBezTo>
                    <a:pt x="73" y="56"/>
                    <a:pt x="74" y="55"/>
                    <a:pt x="74" y="53"/>
                  </a:cubicBezTo>
                  <a:cubicBezTo>
                    <a:pt x="74" y="51"/>
                    <a:pt x="73" y="48"/>
                    <a:pt x="71" y="46"/>
                  </a:cubicBezTo>
                  <a:cubicBezTo>
                    <a:pt x="68" y="44"/>
                    <a:pt x="66" y="43"/>
                    <a:pt x="63" y="43"/>
                  </a:cubicBezTo>
                  <a:cubicBezTo>
                    <a:pt x="59" y="43"/>
                    <a:pt x="56" y="44"/>
                    <a:pt x="54" y="46"/>
                  </a:cubicBezTo>
                  <a:cubicBezTo>
                    <a:pt x="52" y="48"/>
                    <a:pt x="51" y="51"/>
                    <a:pt x="49" y="55"/>
                  </a:cubicBezTo>
                  <a:cubicBezTo>
                    <a:pt x="48" y="59"/>
                    <a:pt x="46" y="61"/>
                    <a:pt x="43" y="61"/>
                  </a:cubicBezTo>
                  <a:moveTo>
                    <a:pt x="60" y="0"/>
                  </a:moveTo>
                  <a:cubicBezTo>
                    <a:pt x="29" y="0"/>
                    <a:pt x="3" y="21"/>
                    <a:pt x="2" y="42"/>
                  </a:cubicBezTo>
                  <a:cubicBezTo>
                    <a:pt x="0" y="85"/>
                    <a:pt x="29" y="108"/>
                    <a:pt x="23" y="134"/>
                  </a:cubicBezTo>
                  <a:cubicBezTo>
                    <a:pt x="19" y="148"/>
                    <a:pt x="19" y="150"/>
                    <a:pt x="16" y="155"/>
                  </a:cubicBezTo>
                  <a:cubicBezTo>
                    <a:pt x="19" y="154"/>
                    <a:pt x="22" y="154"/>
                    <a:pt x="25" y="154"/>
                  </a:cubicBezTo>
                  <a:cubicBezTo>
                    <a:pt x="39" y="154"/>
                    <a:pt x="55" y="158"/>
                    <a:pt x="63" y="160"/>
                  </a:cubicBezTo>
                  <a:cubicBezTo>
                    <a:pt x="69" y="161"/>
                    <a:pt x="73" y="162"/>
                    <a:pt x="77" y="162"/>
                  </a:cubicBezTo>
                  <a:cubicBezTo>
                    <a:pt x="83" y="162"/>
                    <a:pt x="86" y="160"/>
                    <a:pt x="87" y="159"/>
                  </a:cubicBezTo>
                  <a:cubicBezTo>
                    <a:pt x="90" y="157"/>
                    <a:pt x="92" y="155"/>
                    <a:pt x="90" y="150"/>
                  </a:cubicBezTo>
                  <a:cubicBezTo>
                    <a:pt x="88" y="145"/>
                    <a:pt x="88" y="132"/>
                    <a:pt x="99" y="130"/>
                  </a:cubicBezTo>
                  <a:cubicBezTo>
                    <a:pt x="105" y="129"/>
                    <a:pt x="118" y="128"/>
                    <a:pt x="120" y="123"/>
                  </a:cubicBezTo>
                  <a:cubicBezTo>
                    <a:pt x="123" y="117"/>
                    <a:pt x="119" y="114"/>
                    <a:pt x="119" y="111"/>
                  </a:cubicBezTo>
                  <a:cubicBezTo>
                    <a:pt x="119" y="108"/>
                    <a:pt x="123" y="107"/>
                    <a:pt x="123" y="104"/>
                  </a:cubicBezTo>
                  <a:cubicBezTo>
                    <a:pt x="123" y="102"/>
                    <a:pt x="123" y="100"/>
                    <a:pt x="121" y="99"/>
                  </a:cubicBezTo>
                  <a:cubicBezTo>
                    <a:pt x="125" y="99"/>
                    <a:pt x="122" y="91"/>
                    <a:pt x="122" y="86"/>
                  </a:cubicBezTo>
                  <a:cubicBezTo>
                    <a:pt x="128" y="86"/>
                    <a:pt x="132" y="85"/>
                    <a:pt x="132" y="81"/>
                  </a:cubicBezTo>
                  <a:cubicBezTo>
                    <a:pt x="132" y="77"/>
                    <a:pt x="119" y="64"/>
                    <a:pt x="120" y="61"/>
                  </a:cubicBezTo>
                  <a:cubicBezTo>
                    <a:pt x="121" y="58"/>
                    <a:pt x="125" y="57"/>
                    <a:pt x="123" y="51"/>
                  </a:cubicBezTo>
                  <a:cubicBezTo>
                    <a:pt x="121" y="45"/>
                    <a:pt x="120" y="37"/>
                    <a:pt x="115" y="27"/>
                  </a:cubicBezTo>
                  <a:cubicBezTo>
                    <a:pt x="108" y="13"/>
                    <a:pt x="94" y="1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</a:path>
              </a:pathLst>
            </a:custGeom>
            <a:noFill/>
            <a:ln w="25400">
              <a:solidFill>
                <a:srgbClr val="204E6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795"/>
            <a:ext cx="342901" cy="419100"/>
            <a:chOff x="0" y="220795"/>
            <a:chExt cx="342901" cy="419100"/>
          </a:xfrm>
        </p:grpSpPr>
        <p:sp>
          <p:nvSpPr>
            <p:cNvPr id="11" name="矩形 10"/>
            <p:cNvSpPr/>
            <p:nvPr/>
          </p:nvSpPr>
          <p:spPr>
            <a:xfrm>
              <a:off x="285751" y="220795"/>
              <a:ext cx="57150" cy="419100"/>
            </a:xfrm>
            <a:prstGeom prst="rect">
              <a:avLst/>
            </a:prstGeom>
            <a:solidFill>
              <a:srgbClr val="15A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20795"/>
              <a:ext cx="219075" cy="419100"/>
            </a:xfrm>
            <a:prstGeom prst="rect">
              <a:avLst/>
            </a:prstGeom>
            <a:solidFill>
              <a:srgbClr val="15A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09576" y="168735"/>
            <a:ext cx="192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超声表现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331371" y="168735"/>
            <a:ext cx="9860629" cy="604491"/>
            <a:chOff x="2331371" y="168735"/>
            <a:chExt cx="9860629" cy="604491"/>
          </a:xfrm>
        </p:grpSpPr>
        <p:cxnSp>
          <p:nvCxnSpPr>
            <p:cNvPr id="15" name="直接连接符 14"/>
            <p:cNvCxnSpPr>
              <a:cxnSpLocks/>
              <a:stCxn id="13" idx="3"/>
            </p:cNvCxnSpPr>
            <p:nvPr/>
          </p:nvCxnSpPr>
          <p:spPr>
            <a:xfrm>
              <a:off x="2331371" y="430345"/>
              <a:ext cx="6651167" cy="11340"/>
            </a:xfrm>
            <a:prstGeom prst="line">
              <a:avLst/>
            </a:prstGeom>
            <a:ln w="57150">
              <a:solidFill>
                <a:srgbClr val="15A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ate_157193"/>
            <p:cNvSpPr>
              <a:spLocks noChangeAspect="1"/>
            </p:cNvSpPr>
            <p:nvPr/>
          </p:nvSpPr>
          <p:spPr bwMode="auto">
            <a:xfrm>
              <a:off x="8761810" y="168735"/>
              <a:ext cx="982265" cy="604491"/>
            </a:xfrm>
            <a:custGeom>
              <a:avLst/>
              <a:gdLst>
                <a:gd name="T0" fmla="*/ 840 w 853"/>
                <a:gd name="T1" fmla="*/ 248 h 613"/>
                <a:gd name="T2" fmla="*/ 840 w 853"/>
                <a:gd name="T3" fmla="*/ 248 h 613"/>
                <a:gd name="T4" fmla="*/ 700 w 853"/>
                <a:gd name="T5" fmla="*/ 249 h 613"/>
                <a:gd name="T6" fmla="*/ 687 w 853"/>
                <a:gd name="T7" fmla="*/ 258 h 613"/>
                <a:gd name="T8" fmla="*/ 641 w 853"/>
                <a:gd name="T9" fmla="*/ 393 h 613"/>
                <a:gd name="T10" fmla="*/ 585 w 853"/>
                <a:gd name="T11" fmla="*/ 32 h 613"/>
                <a:gd name="T12" fmla="*/ 573 w 853"/>
                <a:gd name="T13" fmla="*/ 21 h 613"/>
                <a:gd name="T14" fmla="*/ 559 w 853"/>
                <a:gd name="T15" fmla="*/ 31 h 613"/>
                <a:gd name="T16" fmla="*/ 472 w 853"/>
                <a:gd name="T17" fmla="*/ 431 h 613"/>
                <a:gd name="T18" fmla="*/ 409 w 853"/>
                <a:gd name="T19" fmla="*/ 185 h 613"/>
                <a:gd name="T20" fmla="*/ 396 w 853"/>
                <a:gd name="T21" fmla="*/ 175 h 613"/>
                <a:gd name="T22" fmla="*/ 383 w 853"/>
                <a:gd name="T23" fmla="*/ 186 h 613"/>
                <a:gd name="T24" fmla="*/ 321 w 853"/>
                <a:gd name="T25" fmla="*/ 516 h 613"/>
                <a:gd name="T26" fmla="*/ 253 w 853"/>
                <a:gd name="T27" fmla="*/ 12 h 613"/>
                <a:gd name="T28" fmla="*/ 241 w 853"/>
                <a:gd name="T29" fmla="*/ 0 h 613"/>
                <a:gd name="T30" fmla="*/ 227 w 853"/>
                <a:gd name="T31" fmla="*/ 10 h 613"/>
                <a:gd name="T32" fmla="*/ 164 w 853"/>
                <a:gd name="T33" fmla="*/ 261 h 613"/>
                <a:gd name="T34" fmla="*/ 13 w 853"/>
                <a:gd name="T35" fmla="*/ 261 h 613"/>
                <a:gd name="T36" fmla="*/ 0 w 853"/>
                <a:gd name="T37" fmla="*/ 274 h 613"/>
                <a:gd name="T38" fmla="*/ 13 w 853"/>
                <a:gd name="T39" fmla="*/ 288 h 613"/>
                <a:gd name="T40" fmla="*/ 175 w 853"/>
                <a:gd name="T41" fmla="*/ 288 h 613"/>
                <a:gd name="T42" fmla="*/ 188 w 853"/>
                <a:gd name="T43" fmla="*/ 278 h 613"/>
                <a:gd name="T44" fmla="*/ 236 w 853"/>
                <a:gd name="T45" fmla="*/ 84 h 613"/>
                <a:gd name="T46" fmla="*/ 305 w 853"/>
                <a:gd name="T47" fmla="*/ 602 h 613"/>
                <a:gd name="T48" fmla="*/ 318 w 853"/>
                <a:gd name="T49" fmla="*/ 613 h 613"/>
                <a:gd name="T50" fmla="*/ 319 w 853"/>
                <a:gd name="T51" fmla="*/ 613 h 613"/>
                <a:gd name="T52" fmla="*/ 332 w 853"/>
                <a:gd name="T53" fmla="*/ 602 h 613"/>
                <a:gd name="T54" fmla="*/ 398 w 853"/>
                <a:gd name="T55" fmla="*/ 250 h 613"/>
                <a:gd name="T56" fmla="*/ 460 w 853"/>
                <a:gd name="T57" fmla="*/ 493 h 613"/>
                <a:gd name="T58" fmla="*/ 473 w 853"/>
                <a:gd name="T59" fmla="*/ 503 h 613"/>
                <a:gd name="T60" fmla="*/ 486 w 853"/>
                <a:gd name="T61" fmla="*/ 492 h 613"/>
                <a:gd name="T62" fmla="*/ 570 w 853"/>
                <a:gd name="T63" fmla="*/ 107 h 613"/>
                <a:gd name="T64" fmla="*/ 623 w 853"/>
                <a:gd name="T65" fmla="*/ 450 h 613"/>
                <a:gd name="T66" fmla="*/ 635 w 853"/>
                <a:gd name="T67" fmla="*/ 461 h 613"/>
                <a:gd name="T68" fmla="*/ 649 w 853"/>
                <a:gd name="T69" fmla="*/ 452 h 613"/>
                <a:gd name="T70" fmla="*/ 709 w 853"/>
                <a:gd name="T71" fmla="*/ 275 h 613"/>
                <a:gd name="T72" fmla="*/ 840 w 853"/>
                <a:gd name="T73" fmla="*/ 274 h 613"/>
                <a:gd name="T74" fmla="*/ 853 w 853"/>
                <a:gd name="T75" fmla="*/ 261 h 613"/>
                <a:gd name="T76" fmla="*/ 840 w 853"/>
                <a:gd name="T77" fmla="*/ 24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3" h="613">
                  <a:moveTo>
                    <a:pt x="840" y="248"/>
                  </a:moveTo>
                  <a:lnTo>
                    <a:pt x="840" y="248"/>
                  </a:lnTo>
                  <a:lnTo>
                    <a:pt x="700" y="249"/>
                  </a:lnTo>
                  <a:cubicBezTo>
                    <a:pt x="694" y="249"/>
                    <a:pt x="689" y="252"/>
                    <a:pt x="687" y="258"/>
                  </a:cubicBezTo>
                  <a:lnTo>
                    <a:pt x="641" y="393"/>
                  </a:lnTo>
                  <a:lnTo>
                    <a:pt x="585" y="32"/>
                  </a:lnTo>
                  <a:cubicBezTo>
                    <a:pt x="584" y="26"/>
                    <a:pt x="579" y="21"/>
                    <a:pt x="573" y="21"/>
                  </a:cubicBezTo>
                  <a:cubicBezTo>
                    <a:pt x="566" y="21"/>
                    <a:pt x="560" y="25"/>
                    <a:pt x="559" y="31"/>
                  </a:cubicBezTo>
                  <a:lnTo>
                    <a:pt x="472" y="431"/>
                  </a:lnTo>
                  <a:lnTo>
                    <a:pt x="409" y="185"/>
                  </a:lnTo>
                  <a:cubicBezTo>
                    <a:pt x="408" y="179"/>
                    <a:pt x="402" y="175"/>
                    <a:pt x="396" y="175"/>
                  </a:cubicBezTo>
                  <a:cubicBezTo>
                    <a:pt x="390" y="175"/>
                    <a:pt x="384" y="180"/>
                    <a:pt x="383" y="186"/>
                  </a:cubicBezTo>
                  <a:lnTo>
                    <a:pt x="321" y="516"/>
                  </a:lnTo>
                  <a:lnTo>
                    <a:pt x="253" y="12"/>
                  </a:lnTo>
                  <a:cubicBezTo>
                    <a:pt x="253" y="5"/>
                    <a:pt x="247" y="0"/>
                    <a:pt x="241" y="0"/>
                  </a:cubicBezTo>
                  <a:cubicBezTo>
                    <a:pt x="235" y="0"/>
                    <a:pt x="229" y="4"/>
                    <a:pt x="227" y="10"/>
                  </a:cubicBezTo>
                  <a:lnTo>
                    <a:pt x="164" y="261"/>
                  </a:lnTo>
                  <a:lnTo>
                    <a:pt x="13" y="261"/>
                  </a:lnTo>
                  <a:cubicBezTo>
                    <a:pt x="6" y="261"/>
                    <a:pt x="0" y="267"/>
                    <a:pt x="0" y="274"/>
                  </a:cubicBezTo>
                  <a:cubicBezTo>
                    <a:pt x="0" y="282"/>
                    <a:pt x="6" y="288"/>
                    <a:pt x="13" y="288"/>
                  </a:cubicBezTo>
                  <a:lnTo>
                    <a:pt x="175" y="288"/>
                  </a:lnTo>
                  <a:cubicBezTo>
                    <a:pt x="181" y="288"/>
                    <a:pt x="186" y="284"/>
                    <a:pt x="188" y="278"/>
                  </a:cubicBezTo>
                  <a:lnTo>
                    <a:pt x="236" y="84"/>
                  </a:lnTo>
                  <a:lnTo>
                    <a:pt x="305" y="602"/>
                  </a:lnTo>
                  <a:cubicBezTo>
                    <a:pt x="306" y="608"/>
                    <a:pt x="312" y="613"/>
                    <a:pt x="318" y="613"/>
                  </a:cubicBezTo>
                  <a:lnTo>
                    <a:pt x="319" y="613"/>
                  </a:lnTo>
                  <a:cubicBezTo>
                    <a:pt x="325" y="613"/>
                    <a:pt x="330" y="609"/>
                    <a:pt x="332" y="602"/>
                  </a:cubicBezTo>
                  <a:lnTo>
                    <a:pt x="398" y="250"/>
                  </a:lnTo>
                  <a:lnTo>
                    <a:pt x="460" y="493"/>
                  </a:lnTo>
                  <a:cubicBezTo>
                    <a:pt x="461" y="499"/>
                    <a:pt x="467" y="503"/>
                    <a:pt x="473" y="503"/>
                  </a:cubicBezTo>
                  <a:cubicBezTo>
                    <a:pt x="479" y="503"/>
                    <a:pt x="484" y="498"/>
                    <a:pt x="486" y="492"/>
                  </a:cubicBezTo>
                  <a:lnTo>
                    <a:pt x="570" y="107"/>
                  </a:lnTo>
                  <a:lnTo>
                    <a:pt x="623" y="450"/>
                  </a:lnTo>
                  <a:cubicBezTo>
                    <a:pt x="624" y="456"/>
                    <a:pt x="629" y="461"/>
                    <a:pt x="635" y="461"/>
                  </a:cubicBezTo>
                  <a:cubicBezTo>
                    <a:pt x="642" y="462"/>
                    <a:pt x="647" y="458"/>
                    <a:pt x="649" y="452"/>
                  </a:cubicBezTo>
                  <a:lnTo>
                    <a:pt x="709" y="275"/>
                  </a:lnTo>
                  <a:lnTo>
                    <a:pt x="840" y="274"/>
                  </a:lnTo>
                  <a:cubicBezTo>
                    <a:pt x="847" y="274"/>
                    <a:pt x="853" y="268"/>
                    <a:pt x="853" y="261"/>
                  </a:cubicBezTo>
                  <a:cubicBezTo>
                    <a:pt x="853" y="254"/>
                    <a:pt x="847" y="248"/>
                    <a:pt x="840" y="248"/>
                  </a:cubicBezTo>
                  <a:close/>
                </a:path>
              </a:pathLst>
            </a:custGeom>
            <a:solidFill>
              <a:srgbClr val="15AEA4"/>
            </a:solidFill>
            <a:ln w="28575">
              <a:solidFill>
                <a:srgbClr val="15AEA4"/>
              </a:solidFill>
            </a:ln>
          </p:spPr>
        </p:sp>
        <p:cxnSp>
          <p:nvCxnSpPr>
            <p:cNvPr id="17" name="直接连接符 16"/>
            <p:cNvCxnSpPr/>
            <p:nvPr/>
          </p:nvCxnSpPr>
          <p:spPr>
            <a:xfrm>
              <a:off x="9622873" y="425630"/>
              <a:ext cx="2569127" cy="0"/>
            </a:xfrm>
            <a:prstGeom prst="line">
              <a:avLst/>
            </a:prstGeom>
            <a:ln w="57150">
              <a:solidFill>
                <a:srgbClr val="15AE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4351113" y="4473314"/>
            <a:ext cx="3469777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5AE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囊实性：</a:t>
            </a:r>
            <a:r>
              <a:rPr lang="zh-CN" altLang="zh-CN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呈混合回声，形态规则，边界清，内散在无回声，</a:t>
            </a: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周边半环状血流，内条状血流</a:t>
            </a:r>
            <a:endParaRPr lang="en-US" altLang="zh-CN" sz="20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0924A9-2528-477D-A91D-B5F74D220C7A}"/>
              </a:ext>
            </a:extLst>
          </p:cNvPr>
          <p:cNvSpPr txBox="1"/>
          <p:nvPr/>
        </p:nvSpPr>
        <p:spPr>
          <a:xfrm>
            <a:off x="4300023" y="6427655"/>
            <a:ext cx="7932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Imaging of gynecological disease (2): clinical and ultrasound characteristics of Sertoli cell tumors, Sertoli-Leydig cell tumors and Leydig </a:t>
            </a:r>
            <a:r>
              <a:rPr lang="en-US" altLang="zh-CN" sz="12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tumors. Demidov VN , </a:t>
            </a:r>
            <a:r>
              <a:rPr lang="en-US" altLang="zh-CN" sz="12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Lipatenkova</a:t>
            </a:r>
            <a:r>
              <a:rPr lang="en-US" altLang="zh-CN" sz="12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altLang="zh-CN" sz="12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VikharevaO</a:t>
            </a:r>
            <a:r>
              <a:rPr lang="en-US" altLang="zh-CN" sz="12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Ultrasound </a:t>
            </a:r>
            <a:r>
              <a:rPr lang="en-US" altLang="zh-CN" sz="12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altLang="zh-CN" sz="12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Gynecol.2008V31N1:85-91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CBE6AB-F4CD-4EF9-BED7-F199C022997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25409" r="26338" b="21246"/>
          <a:stretch/>
        </p:blipFill>
        <p:spPr>
          <a:xfrm>
            <a:off x="219075" y="1163591"/>
            <a:ext cx="378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99799C-7D5E-400F-86F3-C6F9953E902C}"/>
              </a:ext>
            </a:extLst>
          </p:cNvPr>
          <p:cNvSpPr txBox="1"/>
          <p:nvPr/>
        </p:nvSpPr>
        <p:spPr>
          <a:xfrm>
            <a:off x="556360" y="4498863"/>
            <a:ext cx="3016573" cy="142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5AE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实性：</a:t>
            </a:r>
            <a:r>
              <a:rPr lang="zh-CN" altLang="zh-CN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低回声，形态规则，边界清，回声均匀，</a:t>
            </a: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周边半环状血流，内条状血流</a:t>
            </a:r>
            <a:endParaRPr lang="zh-CN" altLang="en-US" sz="2000" dirty="0">
              <a:solidFill>
                <a:srgbClr val="44546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7E63ED-30E2-468B-90AA-EED7B36412FA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11206" r="40131" b="40334"/>
          <a:stretch/>
        </p:blipFill>
        <p:spPr>
          <a:xfrm>
            <a:off x="4185168" y="1163591"/>
            <a:ext cx="378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591053-78EA-4CE2-B6B4-9C8A52D48EB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13971" r="30130" b="50000"/>
          <a:stretch/>
        </p:blipFill>
        <p:spPr>
          <a:xfrm>
            <a:off x="8151261" y="1205044"/>
            <a:ext cx="378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75F09AE-8088-464B-AF52-C59369AA3559}"/>
              </a:ext>
            </a:extLst>
          </p:cNvPr>
          <p:cNvSpPr txBox="1"/>
          <p:nvPr/>
        </p:nvSpPr>
        <p:spPr>
          <a:xfrm>
            <a:off x="8453269" y="4473314"/>
            <a:ext cx="326459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5AE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囊性：</a:t>
            </a: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多房囊性无回声，细分隔，隔表面光滑，周边半环状血流，内条状血流</a:t>
            </a:r>
          </a:p>
        </p:txBody>
      </p:sp>
    </p:spTree>
    <p:extLst>
      <p:ext uri="{BB962C8B-B14F-4D97-AF65-F5344CB8AC3E}">
        <p14:creationId xmlns:p14="http://schemas.microsoft.com/office/powerpoint/2010/main" val="90922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35676" y="164816"/>
            <a:ext cx="6528367" cy="76195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431976" tIns="0" rIns="143991" bIns="191989" anchor="b">
            <a:norm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" kern="0" dirty="0">
              <a:solidFill>
                <a:srgbClr val="0000FF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graphicFrame>
        <p:nvGraphicFramePr>
          <p:cNvPr id="164866" name="对象 1" descr="image1"/>
          <p:cNvGraphicFramePr>
            <a:graphicFrameLocks noChangeAspect="1"/>
          </p:cNvGraphicFramePr>
          <p:nvPr/>
        </p:nvGraphicFramePr>
        <p:xfrm>
          <a:off x="9600071" y="27282"/>
          <a:ext cx="2570856" cy="55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67050" imgH="733425" progId="Paint.Picture">
                  <p:embed/>
                </p:oleObj>
              </mc:Choice>
              <mc:Fallback>
                <p:oleObj r:id="rId3" imgW="3067050" imgH="733425" progId="Paint.Picture">
                  <p:embed/>
                  <p:pic>
                    <p:nvPicPr>
                      <p:cNvPr id="164866" name="对象 1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0071" y="27282"/>
                        <a:ext cx="2570856" cy="5539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7CF7325-B314-42F3-89F6-2E630C8A02E1}"/>
              </a:ext>
            </a:extLst>
          </p:cNvPr>
          <p:cNvSpPr txBox="1"/>
          <p:nvPr/>
        </p:nvSpPr>
        <p:spPr>
          <a:xfrm>
            <a:off x="335676" y="341999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C8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结论</a:t>
            </a:r>
          </a:p>
        </p:txBody>
      </p:sp>
      <p:grpSp>
        <p:nvGrpSpPr>
          <p:cNvPr id="5" name="组合 147">
            <a:extLst>
              <a:ext uri="{FF2B5EF4-FFF2-40B4-BE49-F238E27FC236}">
                <a16:creationId xmlns:a16="http://schemas.microsoft.com/office/drawing/2014/main" id="{D5F7262E-6F8B-4BE4-A9B2-4B3BEBC0CE9B}"/>
              </a:ext>
            </a:extLst>
          </p:cNvPr>
          <p:cNvGrpSpPr/>
          <p:nvPr/>
        </p:nvGrpSpPr>
        <p:grpSpPr>
          <a:xfrm>
            <a:off x="1006726" y="1630175"/>
            <a:ext cx="940088" cy="1001019"/>
            <a:chOff x="611306" y="1203674"/>
            <a:chExt cx="1328332" cy="1414234"/>
          </a:xfrm>
          <a:solidFill>
            <a:srgbClr val="006A17"/>
          </a:solidFill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F7CA1C1B-E5C2-479E-95D0-EC5318B4176E}"/>
                </a:ext>
              </a:extLst>
            </p:cNvPr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6430DE00-2EEF-4C82-A34D-F924708FFCE5}"/>
                </a:ext>
              </a:extLst>
            </p:cNvPr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9" name="菱形 8">
            <a:extLst>
              <a:ext uri="{FF2B5EF4-FFF2-40B4-BE49-F238E27FC236}">
                <a16:creationId xmlns:a16="http://schemas.microsoft.com/office/drawing/2014/main" id="{ED899A24-0B85-48EA-BA53-0C5FC63B37FA}"/>
              </a:ext>
            </a:extLst>
          </p:cNvPr>
          <p:cNvSpPr/>
          <p:nvPr/>
        </p:nvSpPr>
        <p:spPr>
          <a:xfrm>
            <a:off x="1006726" y="1568233"/>
            <a:ext cx="940088" cy="939077"/>
          </a:xfrm>
          <a:prstGeom prst="diamond">
            <a:avLst/>
          </a:prstGeom>
          <a:solidFill>
            <a:srgbClr val="007C80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165">
              <a:defRPr/>
            </a:pPr>
            <a:r>
              <a:rPr lang="en-US" altLang="zh-CN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</a:t>
            </a:r>
            <a:endParaRPr lang="zh-CN" altLang="en-US" sz="3200" dirty="0">
              <a:solidFill>
                <a:srgbClr val="FFFFFF"/>
              </a:solidFill>
              <a:latin typeface="Elephant" panose="02020904090505020303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Oval 65">
            <a:extLst>
              <a:ext uri="{FF2B5EF4-FFF2-40B4-BE49-F238E27FC236}">
                <a16:creationId xmlns:a16="http://schemas.microsoft.com/office/drawing/2014/main" id="{1943E0B4-5E9A-4349-8920-1283A17E3C1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49695" y="2445172"/>
            <a:ext cx="1454150" cy="36957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5" tIns="50382" rIns="100765" bIns="50382" anchor="ctr"/>
          <a:lstStyle/>
          <a:p>
            <a:pPr defTabSz="685165"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966F740-6830-89F1-8834-429D9CDCB0A0}"/>
              </a:ext>
            </a:extLst>
          </p:cNvPr>
          <p:cNvGrpSpPr/>
          <p:nvPr/>
        </p:nvGrpSpPr>
        <p:grpSpPr>
          <a:xfrm>
            <a:off x="712843" y="3262161"/>
            <a:ext cx="1454150" cy="1299880"/>
            <a:chOff x="670425" y="4112730"/>
            <a:chExt cx="1454150" cy="1299880"/>
          </a:xfrm>
        </p:grpSpPr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FA1D7628-EA8A-44FE-B3A4-F885D3391BDB}"/>
                </a:ext>
              </a:extLst>
            </p:cNvPr>
            <p:cNvSpPr/>
            <p:nvPr/>
          </p:nvSpPr>
          <p:spPr>
            <a:xfrm>
              <a:off x="927456" y="4198306"/>
              <a:ext cx="940088" cy="940315"/>
            </a:xfrm>
            <a:prstGeom prst="diamond">
              <a:avLst/>
            </a:prstGeom>
            <a:solidFill>
              <a:srgbClr val="006A17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grpSp>
          <p:nvGrpSpPr>
            <p:cNvPr id="11" name="组合 150">
              <a:extLst>
                <a:ext uri="{FF2B5EF4-FFF2-40B4-BE49-F238E27FC236}">
                  <a16:creationId xmlns:a16="http://schemas.microsoft.com/office/drawing/2014/main" id="{7ADA0DC0-13A0-46C7-B4A3-FB8C40A4F8EA}"/>
                </a:ext>
              </a:extLst>
            </p:cNvPr>
            <p:cNvGrpSpPr/>
            <p:nvPr/>
          </p:nvGrpSpPr>
          <p:grpSpPr>
            <a:xfrm>
              <a:off x="970504" y="4112730"/>
              <a:ext cx="940088" cy="1015887"/>
              <a:chOff x="1951890" y="2794691"/>
              <a:chExt cx="1328332" cy="1435239"/>
            </a:xfrm>
            <a:solidFill>
              <a:srgbClr val="007C80"/>
            </a:solidFill>
          </p:grpSpPr>
          <p:sp>
            <p:nvSpPr>
              <p:cNvPr id="12" name="菱形 11">
                <a:extLst>
                  <a:ext uri="{FF2B5EF4-FFF2-40B4-BE49-F238E27FC236}">
                    <a16:creationId xmlns:a16="http://schemas.microsoft.com/office/drawing/2014/main" id="{CD560E1A-C1E5-4BAD-A8FF-636AF5B02ABB}"/>
                  </a:ext>
                </a:extLst>
              </p:cNvPr>
              <p:cNvSpPr/>
              <p:nvPr/>
            </p:nvSpPr>
            <p:spPr>
              <a:xfrm>
                <a:off x="2063897" y="2901458"/>
                <a:ext cx="1104318" cy="1328472"/>
              </a:xfrm>
              <a:prstGeom prst="diamond">
                <a:avLst/>
              </a:prstGeom>
              <a:grpFill/>
              <a:ln w="1270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85165"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3" name="菱形 12">
                <a:extLst>
                  <a:ext uri="{FF2B5EF4-FFF2-40B4-BE49-F238E27FC236}">
                    <a16:creationId xmlns:a16="http://schemas.microsoft.com/office/drawing/2014/main" id="{D2C1340C-AB59-4C45-A1E0-CDFEE1F534CB}"/>
                  </a:ext>
                </a:extLst>
              </p:cNvPr>
              <p:cNvSpPr/>
              <p:nvPr/>
            </p:nvSpPr>
            <p:spPr>
              <a:xfrm>
                <a:off x="1951890" y="2794691"/>
                <a:ext cx="1328332" cy="1328471"/>
              </a:xfrm>
              <a:prstGeom prst="diamond">
                <a:avLst/>
              </a:prstGeom>
              <a:grpFill/>
              <a:ln w="1270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85165">
                  <a:defRPr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Elephant" panose="02020904090505020303" pitchFamily="18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B</a:t>
                </a:r>
              </a:p>
            </p:txBody>
          </p:sp>
        </p:grpSp>
        <p:sp>
          <p:nvSpPr>
            <p:cNvPr id="15" name="Oval 65">
              <a:extLst>
                <a:ext uri="{FF2B5EF4-FFF2-40B4-BE49-F238E27FC236}">
                  <a16:creationId xmlns:a16="http://schemas.microsoft.com/office/drawing/2014/main" id="{960AF3D0-FAFA-4BBB-B0AD-8722D76A6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70425" y="5043040"/>
              <a:ext cx="1454150" cy="36957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lIns="100765" tIns="50382" rIns="100765" bIns="50382" anchor="ctr"/>
            <a:lstStyle/>
            <a:p>
              <a:pPr defTabSz="6851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B16CE1D-24BA-415A-9A85-36B54B6437ED}"/>
              </a:ext>
            </a:extLst>
          </p:cNvPr>
          <p:cNvSpPr txBox="1"/>
          <p:nvPr/>
        </p:nvSpPr>
        <p:spPr>
          <a:xfrm>
            <a:off x="2386493" y="1899658"/>
            <a:ext cx="8118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超声可以为</a:t>
            </a:r>
            <a:r>
              <a:rPr lang="en-US" altLang="zh-CN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Sertoli—Leydig</a:t>
            </a: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细胞瘤提供重要的诊断信息。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3190114-6732-4D0B-94BE-944CEF48DA52}"/>
              </a:ext>
            </a:extLst>
          </p:cNvPr>
          <p:cNvSpPr txBox="1"/>
          <p:nvPr/>
        </p:nvSpPr>
        <p:spPr>
          <a:xfrm>
            <a:off x="2330731" y="3297416"/>
            <a:ext cx="8292663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超声作为</a:t>
            </a:r>
            <a:r>
              <a:rPr lang="en-US" altLang="zh-CN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SICTs</a:t>
            </a: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的首选检查方法，可对病灶的大小、位置、累及范围及血供情况进行客观评价。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3E689A-6A28-7B7B-DE4B-03B963DF270E}"/>
              </a:ext>
            </a:extLst>
          </p:cNvPr>
          <p:cNvGrpSpPr/>
          <p:nvPr/>
        </p:nvGrpSpPr>
        <p:grpSpPr>
          <a:xfrm>
            <a:off x="722957" y="4930264"/>
            <a:ext cx="1454150" cy="1299880"/>
            <a:chOff x="670425" y="4112730"/>
            <a:chExt cx="1454150" cy="1299880"/>
          </a:xfrm>
        </p:grpSpPr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3761A109-38DA-13AA-AC0E-7850988B8394}"/>
                </a:ext>
              </a:extLst>
            </p:cNvPr>
            <p:cNvSpPr/>
            <p:nvPr/>
          </p:nvSpPr>
          <p:spPr>
            <a:xfrm>
              <a:off x="927456" y="4198306"/>
              <a:ext cx="940088" cy="940315"/>
            </a:xfrm>
            <a:prstGeom prst="diamond">
              <a:avLst/>
            </a:prstGeom>
            <a:solidFill>
              <a:srgbClr val="006A17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grpSp>
          <p:nvGrpSpPr>
            <p:cNvPr id="21" name="组合 150">
              <a:extLst>
                <a:ext uri="{FF2B5EF4-FFF2-40B4-BE49-F238E27FC236}">
                  <a16:creationId xmlns:a16="http://schemas.microsoft.com/office/drawing/2014/main" id="{30B7C8DF-9E54-C10F-5F33-29ADEB7C20E4}"/>
                </a:ext>
              </a:extLst>
            </p:cNvPr>
            <p:cNvGrpSpPr/>
            <p:nvPr/>
          </p:nvGrpSpPr>
          <p:grpSpPr>
            <a:xfrm>
              <a:off x="970504" y="4112730"/>
              <a:ext cx="940088" cy="1015887"/>
              <a:chOff x="1951890" y="2794691"/>
              <a:chExt cx="1328332" cy="1435239"/>
            </a:xfrm>
            <a:solidFill>
              <a:srgbClr val="007C80"/>
            </a:solidFill>
          </p:grpSpPr>
          <p:sp>
            <p:nvSpPr>
              <p:cNvPr id="23" name="菱形 22">
                <a:extLst>
                  <a:ext uri="{FF2B5EF4-FFF2-40B4-BE49-F238E27FC236}">
                    <a16:creationId xmlns:a16="http://schemas.microsoft.com/office/drawing/2014/main" id="{10555D52-3D79-19D5-64FF-6DF9F957DFBB}"/>
                  </a:ext>
                </a:extLst>
              </p:cNvPr>
              <p:cNvSpPr/>
              <p:nvPr/>
            </p:nvSpPr>
            <p:spPr>
              <a:xfrm>
                <a:off x="2063897" y="2901458"/>
                <a:ext cx="1104318" cy="1328472"/>
              </a:xfrm>
              <a:prstGeom prst="diamond">
                <a:avLst/>
              </a:prstGeom>
              <a:grpFill/>
              <a:ln w="1270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85165"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4" name="菱形 23">
                <a:extLst>
                  <a:ext uri="{FF2B5EF4-FFF2-40B4-BE49-F238E27FC236}">
                    <a16:creationId xmlns:a16="http://schemas.microsoft.com/office/drawing/2014/main" id="{BDE99792-89A1-711F-31C9-CF74414B1F0A}"/>
                  </a:ext>
                </a:extLst>
              </p:cNvPr>
              <p:cNvSpPr/>
              <p:nvPr/>
            </p:nvSpPr>
            <p:spPr>
              <a:xfrm>
                <a:off x="1951890" y="2794691"/>
                <a:ext cx="1328332" cy="1328471"/>
              </a:xfrm>
              <a:prstGeom prst="diamond">
                <a:avLst/>
              </a:prstGeom>
              <a:grpFill/>
              <a:ln w="1270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85165">
                  <a:defRPr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Elephant" panose="02020904090505020303" pitchFamily="18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C</a:t>
                </a:r>
              </a:p>
            </p:txBody>
          </p:sp>
        </p:grpSp>
        <p:sp>
          <p:nvSpPr>
            <p:cNvPr id="22" name="Oval 65">
              <a:extLst>
                <a:ext uri="{FF2B5EF4-FFF2-40B4-BE49-F238E27FC236}">
                  <a16:creationId xmlns:a16="http://schemas.microsoft.com/office/drawing/2014/main" id="{4517F805-E9CA-7702-FC65-AB4C1E3AD6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70425" y="5043040"/>
              <a:ext cx="1454150" cy="36957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lIns="100765" tIns="50382" rIns="100765" bIns="50382" anchor="ctr"/>
            <a:lstStyle/>
            <a:p>
              <a:pPr defTabSz="6851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D7EDBAB-AE9B-D7E3-AB6D-26B6C5B766DD}"/>
              </a:ext>
            </a:extLst>
          </p:cNvPr>
          <p:cNvSpPr txBox="1"/>
          <p:nvPr/>
        </p:nvSpPr>
        <p:spPr>
          <a:xfrm>
            <a:off x="2299425" y="4930264"/>
            <a:ext cx="8292663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对于卵巢富血供的肿块，结合临床症状及雄激素水平可以考虑卵巢</a:t>
            </a:r>
            <a:r>
              <a:rPr lang="en-US" altLang="zh-CN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SICTs</a:t>
            </a:r>
            <a:r>
              <a:rPr lang="zh-CN" altLang="en-US" sz="20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肿瘤可能。</a:t>
            </a:r>
          </a:p>
        </p:txBody>
      </p:sp>
    </p:spTree>
    <p:extLst>
      <p:ext uri="{BB962C8B-B14F-4D97-AF65-F5344CB8AC3E}">
        <p14:creationId xmlns:p14="http://schemas.microsoft.com/office/powerpoint/2010/main" val="9763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5115C37-339E-4958-8F28-3A27A201B036}"/>
              </a:ext>
            </a:extLst>
          </p:cNvPr>
          <p:cNvSpPr/>
          <p:nvPr/>
        </p:nvSpPr>
        <p:spPr>
          <a:xfrm>
            <a:off x="2951018" y="2189018"/>
            <a:ext cx="53617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0"/>
                <a:solidFill>
                  <a:srgbClr val="007C8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谢谢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2151552"/>
  <p:tag name="MH_LIBRARY" val="GRAPHIC"/>
  <p:tag name="MH_ORDER" val="矩形 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2151552"/>
  <p:tag name="MH_LIBRARY" val="GRAPHIC"/>
  <p:tag name="MH_ORDER" val="矩形 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2151552"/>
  <p:tag name="MH_LIBRARY" val="GRAPHIC"/>
  <p:tag name="MH_ORDER" val="矩形 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2151552"/>
  <p:tag name="MH_LIBRARY" val="GRAPHIC"/>
  <p:tag name="MH_ORDER" val="矩形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322151552"/>
  <p:tag name="MH_LIBRARY" val="GRAPHIC"/>
  <p:tag name="MH_ORDER" val="矩形 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4河南省人民医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452</Words>
  <Application>Microsoft Office PowerPoint</Application>
  <PresentationFormat>宽屏</PresentationFormat>
  <Paragraphs>45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 Unicode MS</vt:lpstr>
      <vt:lpstr>等线</vt:lpstr>
      <vt:lpstr>等线 Light</vt:lpstr>
      <vt:lpstr>方正小标宋_GBK</vt:lpstr>
      <vt:lpstr>仿宋</vt:lpstr>
      <vt:lpstr>楷体</vt:lpstr>
      <vt:lpstr>微软雅黑</vt:lpstr>
      <vt:lpstr>Arial</vt:lpstr>
      <vt:lpstr>Bebas Neue</vt:lpstr>
      <vt:lpstr>Calibri</vt:lpstr>
      <vt:lpstr>Calibri Light</vt:lpstr>
      <vt:lpstr>Elephant</vt:lpstr>
      <vt:lpstr>Impact</vt:lpstr>
      <vt:lpstr>Times New Roman</vt:lpstr>
      <vt:lpstr>Wingdings</vt:lpstr>
      <vt:lpstr>Office 主题​​</vt:lpstr>
      <vt:lpstr>主题4河南省人民医院</vt:lpstr>
      <vt:lpstr>自定义设计方案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邵 黎阳</dc:creator>
  <cp:lastModifiedBy>邵 黎阳</cp:lastModifiedBy>
  <cp:revision>21</cp:revision>
  <dcterms:created xsi:type="dcterms:W3CDTF">2020-02-09T03:34:34Z</dcterms:created>
  <dcterms:modified xsi:type="dcterms:W3CDTF">2022-08-09T14:47:42Z</dcterms:modified>
</cp:coreProperties>
</file>