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3" r:id="rId4"/>
    <p:sldId id="259" r:id="rId5"/>
    <p:sldId id="260" r:id="rId6"/>
    <p:sldId id="264" r:id="rId7"/>
    <p:sldId id="266" r:id="rId8"/>
    <p:sldId id="267" r:id="rId9"/>
    <p:sldId id="265" r:id="rId10"/>
    <p:sldId id="268" r:id="rId11"/>
    <p:sldId id="261" r:id="rId12"/>
    <p:sldId id="262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7DDF"/>
    <a:srgbClr val="E56E61"/>
    <a:srgbClr val="F89736"/>
    <a:srgbClr val="34618A"/>
    <a:srgbClr val="9F5CD6"/>
    <a:srgbClr val="E04F41"/>
    <a:srgbClr val="CF4F41"/>
    <a:srgbClr val="D05540"/>
    <a:srgbClr val="CF4141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2" autoAdjust="0"/>
    <p:restoredTop sz="94660"/>
  </p:normalViewPr>
  <p:slideViewPr>
    <p:cSldViewPr>
      <p:cViewPr varScale="1">
        <p:scale>
          <a:sx n="68" d="100"/>
          <a:sy n="68" d="100"/>
        </p:scale>
        <p:origin x="1984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21012-9977-47EA-AA29-0A35867DF918}" type="datetimeFigureOut">
              <a:rPr lang="zh-CN" altLang="en-US" smtClean="0"/>
              <a:t>2022/8/6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F6F3A9-E03E-4EA2-86F2-D5198877AC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6996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6F3A9-E03E-4EA2-86F2-D5198877AC9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02491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6F3A9-E03E-4EA2-86F2-D5198877AC9F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77638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6F3A9-E03E-4EA2-86F2-D5198877AC9F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14026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6F3A9-E03E-4EA2-86F2-D5198877AC9F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9139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6F3A9-E03E-4EA2-86F2-D5198877AC9F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0249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6F3A9-E03E-4EA2-86F2-D5198877AC9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4635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6F3A9-E03E-4EA2-86F2-D5198877AC9F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319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6F3A9-E03E-4EA2-86F2-D5198877AC9F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3924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6F3A9-E03E-4EA2-86F2-D5198877AC9F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74639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6F3A9-E03E-4EA2-86F2-D5198877AC9F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2960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6F3A9-E03E-4EA2-86F2-D5198877AC9F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9494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6F3A9-E03E-4EA2-86F2-D5198877AC9F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1455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80512" cy="6949624"/>
          </a:xfrm>
          <a:prstGeom prst="rect">
            <a:avLst/>
          </a:prstGeom>
          <a:gradFill>
            <a:gsLst>
              <a:gs pos="0">
                <a:srgbClr val="335C99"/>
              </a:gs>
              <a:gs pos="100000">
                <a:srgbClr val="1A3A68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  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8257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ACB0-BD61-4288-A0F9-D30360A67EC9}" type="datetimeFigureOut">
              <a:rPr lang="zh-CN" altLang="en-US" smtClean="0"/>
              <a:t>2022/8/6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9EFB0-D1C4-4B79-8372-3E78CBB786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9007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ACB0-BD61-4288-A0F9-D30360A67EC9}" type="datetimeFigureOut">
              <a:rPr lang="zh-CN" altLang="en-US" smtClean="0"/>
              <a:t>2022/8/6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9EFB0-D1C4-4B79-8372-3E78CBB786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0569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-93627" y="-99392"/>
            <a:ext cx="9274139" cy="705678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  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2818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ACB0-BD61-4288-A0F9-D30360A67EC9}" type="datetimeFigureOut">
              <a:rPr lang="zh-CN" altLang="en-US" smtClean="0"/>
              <a:t>2022/8/6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9EFB0-D1C4-4B79-8372-3E78CBB786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8030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ACB0-BD61-4288-A0F9-D30360A67EC9}" type="datetimeFigureOut">
              <a:rPr lang="zh-CN" altLang="en-US" smtClean="0"/>
              <a:t>2022/8/6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9EFB0-D1C4-4B79-8372-3E78CBB786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5976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ACB0-BD61-4288-A0F9-D30360A67EC9}" type="datetimeFigureOut">
              <a:rPr lang="zh-CN" altLang="en-US" smtClean="0"/>
              <a:t>2022/8/6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9EFB0-D1C4-4B79-8372-3E78CBB786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2305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ACB0-BD61-4288-A0F9-D30360A67EC9}" type="datetimeFigureOut">
              <a:rPr lang="zh-CN" altLang="en-US" smtClean="0"/>
              <a:t>2022/8/6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9EFB0-D1C4-4B79-8372-3E78CBB786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6730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ACB0-BD61-4288-A0F9-D30360A67EC9}" type="datetimeFigureOut">
              <a:rPr lang="zh-CN" altLang="en-US" smtClean="0"/>
              <a:t>2022/8/6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9EFB0-D1C4-4B79-8372-3E78CBB786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1273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ACB0-BD61-4288-A0F9-D30360A67EC9}" type="datetimeFigureOut">
              <a:rPr lang="zh-CN" altLang="en-US" smtClean="0"/>
              <a:t>2022/8/6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9EFB0-D1C4-4B79-8372-3E78CBB786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7368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ACB0-BD61-4288-A0F9-D30360A67EC9}" type="datetimeFigureOut">
              <a:rPr lang="zh-CN" altLang="en-US" smtClean="0"/>
              <a:t>2022/8/6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9EFB0-D1C4-4B79-8372-3E78CBB786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0370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0ACB0-BD61-4288-A0F9-D30360A67EC9}" type="datetimeFigureOut">
              <a:rPr lang="zh-CN" altLang="en-US" smtClean="0"/>
              <a:t>2022/8/6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9EFB0-D1C4-4B79-8372-3E78CBB786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6032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64681" y="230818"/>
            <a:ext cx="4801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gradFill>
                  <a:gsLst>
                    <a:gs pos="0">
                      <a:schemeClr val="bg1">
                        <a:lumMod val="85000"/>
                      </a:schemeClr>
                    </a:gs>
                    <a:gs pos="100000">
                      <a:schemeClr val="bg1"/>
                    </a:gs>
                  </a:gsLst>
                  <a:lin ang="5400000" scaled="0"/>
                </a:gradFill>
                <a:effectLst>
                  <a:outerShdw blurRad="127000" dist="76200" dir="8100000" algn="tr" rotWithShape="0">
                    <a:prstClr val="black"/>
                  </a:outerShdw>
                </a:effectLst>
                <a:latin typeface="微软雅黑" pitchFamily="34" charset="-122"/>
                <a:ea typeface="微软雅黑" pitchFamily="34" charset="-122"/>
              </a:rPr>
              <a:t>复旦大学附属中山医院</a:t>
            </a:r>
          </a:p>
        </p:txBody>
      </p:sp>
      <p:pic>
        <p:nvPicPr>
          <p:cNvPr id="1027" name="Picture 3" descr="C:\Users\SongZhong\Desktop\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3298"/>
            <a:ext cx="1548210" cy="1613236"/>
          </a:xfrm>
          <a:prstGeom prst="rect">
            <a:avLst/>
          </a:prstGeom>
          <a:noFill/>
          <a:effectLst>
            <a:outerShdw blurRad="127000" dist="76200" dir="8100000" algn="tr" rotWithShape="0">
              <a:prstClr val="black">
                <a:alpha val="67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AutoShape 20"/>
          <p:cNvSpPr>
            <a:spLocks noChangeAspect="1" noChangeArrowheads="1" noTextEdit="1"/>
          </p:cNvSpPr>
          <p:nvPr/>
        </p:nvSpPr>
        <p:spPr bwMode="auto">
          <a:xfrm>
            <a:off x="-4598015" y="443694"/>
            <a:ext cx="23653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8" name="TextBox 147"/>
          <p:cNvSpPr txBox="1"/>
          <p:nvPr/>
        </p:nvSpPr>
        <p:spPr>
          <a:xfrm>
            <a:off x="1799730" y="858111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3600" b="1">
                <a:gradFill>
                  <a:gsLst>
                    <a:gs pos="0">
                      <a:schemeClr val="bg1">
                        <a:lumMod val="85000"/>
                      </a:schemeClr>
                    </a:gs>
                    <a:gs pos="100000">
                      <a:schemeClr val="bg1"/>
                    </a:gs>
                  </a:gsLst>
                  <a:lin ang="5400000" scaled="0"/>
                </a:gradFill>
                <a:effectLst>
                  <a:outerShdw blurRad="127000" dist="76200" dir="8100000" algn="tr" rotWithShape="0">
                    <a:prstClr val="black"/>
                  </a:outerShdw>
                </a:effectLst>
                <a:latin typeface="微软雅黑" pitchFamily="34" charset="-122"/>
                <a:ea typeface="微软雅黑" pitchFamily="34" charset="-122"/>
              </a:defRPr>
            </a:lvl1pPr>
          </a:lstStyle>
          <a:p>
            <a:endParaRPr lang="zh-CN" altLang="en-US" sz="2400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6C5F8677-E6C7-490A-A081-4208733B486E}"/>
              </a:ext>
            </a:extLst>
          </p:cNvPr>
          <p:cNvSpPr/>
          <p:nvPr/>
        </p:nvSpPr>
        <p:spPr>
          <a:xfrm>
            <a:off x="1160451" y="1958102"/>
            <a:ext cx="6823097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bg1"/>
                </a:solidFill>
                <a:latin typeface="+mn-ea"/>
              </a:rPr>
              <a:t>人工智能迭代重建算法在超低剂量PET</a:t>
            </a:r>
            <a:r>
              <a:rPr lang="en-US" altLang="zh-CN" sz="3200" b="1" dirty="0">
                <a:solidFill>
                  <a:schemeClr val="bg1"/>
                </a:solidFill>
                <a:latin typeface="+mn-ea"/>
              </a:rPr>
              <a:t>/</a:t>
            </a:r>
            <a:r>
              <a:rPr lang="zh-CN" altLang="en-US" sz="3200" b="1" dirty="0">
                <a:solidFill>
                  <a:schemeClr val="bg1"/>
                </a:solidFill>
                <a:latin typeface="+mn-ea"/>
              </a:rPr>
              <a:t>CT显像中的应用研究</a:t>
            </a:r>
            <a:endParaRPr lang="en-US" altLang="zh-CN" sz="3200" b="1" dirty="0">
              <a:solidFill>
                <a:schemeClr val="bg1"/>
              </a:solidFill>
              <a:latin typeface="+mn-ea"/>
            </a:endParaRPr>
          </a:p>
          <a:p>
            <a:endParaRPr lang="en-US" altLang="zh-CN" sz="2800" b="1" dirty="0">
              <a:solidFill>
                <a:schemeClr val="bg1"/>
              </a:solidFill>
              <a:latin typeface="+mn-ea"/>
            </a:endParaRPr>
          </a:p>
          <a:p>
            <a:endParaRPr lang="en-US" altLang="zh-CN" sz="2800" b="1" dirty="0">
              <a:solidFill>
                <a:schemeClr val="bg1"/>
              </a:solidFill>
              <a:latin typeface="+mn-ea"/>
            </a:endParaRPr>
          </a:p>
          <a:p>
            <a:endParaRPr lang="en-US" altLang="zh-CN" sz="28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+mn-ea"/>
              </a:rPr>
              <a:t>呼岩 郑哲 余浩军 石洪成</a:t>
            </a:r>
            <a:endParaRPr lang="en-US" altLang="zh-CN" sz="2400" b="1" dirty="0">
              <a:solidFill>
                <a:schemeClr val="bg1"/>
              </a:solidFill>
              <a:latin typeface="+mn-ea"/>
            </a:endParaRPr>
          </a:p>
          <a:p>
            <a:pPr algn="ctr"/>
            <a:endParaRPr lang="en-US" altLang="zh-CN" sz="24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+mn-ea"/>
              </a:rPr>
              <a:t>复旦大学附属中山医院核医学科</a:t>
            </a:r>
            <a:endParaRPr lang="en-US" altLang="zh-CN" sz="24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+mn-ea"/>
              </a:rPr>
              <a:t>上海市影像医学研究所</a:t>
            </a:r>
            <a:endParaRPr lang="en-US" altLang="zh-CN" sz="24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+mn-ea"/>
              </a:rPr>
              <a:t>上海市核医学研究所</a:t>
            </a:r>
            <a:endParaRPr lang="en-US" altLang="zh-CN" sz="2400" b="1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70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矩形 114"/>
          <p:cNvSpPr/>
          <p:nvPr/>
        </p:nvSpPr>
        <p:spPr>
          <a:xfrm>
            <a:off x="-108036" y="169690"/>
            <a:ext cx="9252036" cy="776353"/>
          </a:xfrm>
          <a:prstGeom prst="rect">
            <a:avLst/>
          </a:prstGeom>
          <a:gradFill>
            <a:gsLst>
              <a:gs pos="0">
                <a:srgbClr val="335C99"/>
              </a:gs>
              <a:gs pos="100000">
                <a:srgbClr val="1A3A68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   </a:t>
            </a:r>
            <a:endParaRPr lang="zh-CN" altLang="en-US" dirty="0"/>
          </a:p>
        </p:txBody>
      </p:sp>
      <p:sp>
        <p:nvSpPr>
          <p:cNvPr id="34" name="AutoShape 20"/>
          <p:cNvSpPr>
            <a:spLocks noChangeAspect="1" noChangeArrowheads="1" noTextEdit="1"/>
          </p:cNvSpPr>
          <p:nvPr/>
        </p:nvSpPr>
        <p:spPr bwMode="auto">
          <a:xfrm>
            <a:off x="-4598015" y="443694"/>
            <a:ext cx="23653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7" name="Picture 3" descr="C:\Users\SongZhong\Desktop\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47" y="195719"/>
            <a:ext cx="720080" cy="750324"/>
          </a:xfrm>
          <a:prstGeom prst="rect">
            <a:avLst/>
          </a:prstGeom>
          <a:noFill/>
          <a:effectLst>
            <a:outerShdw blurRad="127000" dist="76200" dir="8100000" algn="tr" rotWithShape="0">
              <a:prstClr val="black">
                <a:alpha val="67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5B70CED-730D-4CFD-A4C0-C33B4E869108}"/>
              </a:ext>
            </a:extLst>
          </p:cNvPr>
          <p:cNvSpPr txBox="1"/>
          <p:nvPr/>
        </p:nvSpPr>
        <p:spPr>
          <a:xfrm>
            <a:off x="971600" y="195719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</a:rPr>
              <a:t>结果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F604504E-22E4-4F77-A423-5D0EE4EC6FE2}"/>
              </a:ext>
            </a:extLst>
          </p:cNvPr>
          <p:cNvSpPr/>
          <p:nvPr/>
        </p:nvSpPr>
        <p:spPr>
          <a:xfrm>
            <a:off x="403182" y="1556792"/>
            <a:ext cx="8424936" cy="6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sz="2800" kern="100" dirty="0">
                <a:latin typeface="+mn-ea"/>
                <a:cs typeface="Times New Roman" panose="02020603050405020304" pitchFamily="18" charset="0"/>
              </a:rPr>
              <a:t>病灶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ULDCT-AIIR</a:t>
            </a:r>
            <a:r>
              <a:rPr lang="zh-CN" altLang="en-US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SDCT-HIR</a:t>
            </a:r>
            <a:r>
              <a:rPr lang="zh-CN" altLang="en-US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间的客观参数比较</a:t>
            </a:r>
            <a:endParaRPr lang="zh-CN" altLang="zh-CN" sz="2800" kern="100" dirty="0"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11628FCF-9C63-483E-B246-9808412E4D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422341"/>
              </p:ext>
            </p:extLst>
          </p:nvPr>
        </p:nvGraphicFramePr>
        <p:xfrm>
          <a:off x="403182" y="3068960"/>
          <a:ext cx="8229600" cy="2743200"/>
        </p:xfrm>
        <a:graphic>
          <a:graphicData uri="http://schemas.openxmlformats.org/drawingml/2006/table">
            <a:tbl>
              <a:tblPr firstRow="1" firstCol="1" bandRow="1"/>
              <a:tblGrid>
                <a:gridCol w="2072213">
                  <a:extLst>
                    <a:ext uri="{9D8B030D-6E8A-4147-A177-3AD203B41FA5}">
                      <a16:colId xmlns:a16="http://schemas.microsoft.com/office/drawing/2014/main" val="1891589628"/>
                    </a:ext>
                  </a:extLst>
                </a:gridCol>
                <a:gridCol w="1792407">
                  <a:extLst>
                    <a:ext uri="{9D8B030D-6E8A-4147-A177-3AD203B41FA5}">
                      <a16:colId xmlns:a16="http://schemas.microsoft.com/office/drawing/2014/main" val="4210516073"/>
                    </a:ext>
                  </a:extLst>
                </a:gridCol>
                <a:gridCol w="1794053">
                  <a:extLst>
                    <a:ext uri="{9D8B030D-6E8A-4147-A177-3AD203B41FA5}">
                      <a16:colId xmlns:a16="http://schemas.microsoft.com/office/drawing/2014/main" val="851080068"/>
                    </a:ext>
                  </a:extLst>
                </a:gridCol>
                <a:gridCol w="1463223">
                  <a:extLst>
                    <a:ext uri="{9D8B030D-6E8A-4147-A177-3AD203B41FA5}">
                      <a16:colId xmlns:a16="http://schemas.microsoft.com/office/drawing/2014/main" val="3816679633"/>
                    </a:ext>
                  </a:extLst>
                </a:gridCol>
                <a:gridCol w="1107704">
                  <a:extLst>
                    <a:ext uri="{9D8B030D-6E8A-4147-A177-3AD203B41FA5}">
                      <a16:colId xmlns:a16="http://schemas.microsoft.com/office/drawing/2014/main" val="30276453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Index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HIR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AIIR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Change Rate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i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-value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1325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Lesions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82531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54000"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CT</a:t>
                      </a:r>
                      <a:r>
                        <a:rPr lang="en-US" sz="2000" kern="100" baseline="-25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mean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35.08 ± 14.07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41.55 ± 19.33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25.87%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0.523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73781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54000"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CT</a:t>
                      </a:r>
                      <a:r>
                        <a:rPr lang="en-US" sz="2000" kern="100" baseline="-25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sd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14.61 ± 6.04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11.63 ± 5.18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-12.09%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0.028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04256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54000"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SUV</a:t>
                      </a:r>
                      <a:r>
                        <a:rPr lang="en-US" sz="2000" kern="100" baseline="-25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max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6.08 ± 3.50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6.06 ± 3.49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-0.27%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87239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54000"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SUV</a:t>
                      </a:r>
                      <a:r>
                        <a:rPr lang="en-US" sz="2000" kern="100" baseline="-25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mean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5.38 ± 3.05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5.38 ± 3.07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-0.15%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3002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54000"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SUV</a:t>
                      </a:r>
                      <a:r>
                        <a:rPr lang="en-US" sz="2000" kern="100" baseline="-25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sd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0.55 ± 0.44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0.55 ± 0.44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-0.82%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2490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54000"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TBR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2.53 ± 1.60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2.54 ± 1.60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0.26%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82023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54000"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SNR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2.79 ± 1.41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4.30 ± 2.52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71.91%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0.003</a:t>
                      </a:r>
                      <a:endParaRPr lang="zh-CN" sz="2000" kern="1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8413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4273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矩形 114"/>
          <p:cNvSpPr/>
          <p:nvPr/>
        </p:nvSpPr>
        <p:spPr>
          <a:xfrm>
            <a:off x="-108036" y="169690"/>
            <a:ext cx="9252036" cy="776353"/>
          </a:xfrm>
          <a:prstGeom prst="rect">
            <a:avLst/>
          </a:prstGeom>
          <a:gradFill>
            <a:gsLst>
              <a:gs pos="0">
                <a:srgbClr val="335C99"/>
              </a:gs>
              <a:gs pos="100000">
                <a:srgbClr val="1A3A68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   </a:t>
            </a:r>
            <a:endParaRPr lang="zh-CN" altLang="en-US" dirty="0"/>
          </a:p>
        </p:txBody>
      </p:sp>
      <p:sp>
        <p:nvSpPr>
          <p:cNvPr id="34" name="AutoShape 20"/>
          <p:cNvSpPr>
            <a:spLocks noChangeAspect="1" noChangeArrowheads="1" noTextEdit="1"/>
          </p:cNvSpPr>
          <p:nvPr/>
        </p:nvSpPr>
        <p:spPr bwMode="auto">
          <a:xfrm>
            <a:off x="-4598015" y="443694"/>
            <a:ext cx="23653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7" name="Picture 3" descr="C:\Users\SongZhong\Desktop\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47" y="195719"/>
            <a:ext cx="720080" cy="750324"/>
          </a:xfrm>
          <a:prstGeom prst="rect">
            <a:avLst/>
          </a:prstGeom>
          <a:noFill/>
          <a:effectLst>
            <a:outerShdw blurRad="127000" dist="76200" dir="8100000" algn="tr" rotWithShape="0">
              <a:prstClr val="black">
                <a:alpha val="67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5B70CED-730D-4CFD-A4C0-C33B4E869108}"/>
              </a:ext>
            </a:extLst>
          </p:cNvPr>
          <p:cNvSpPr txBox="1"/>
          <p:nvPr/>
        </p:nvSpPr>
        <p:spPr>
          <a:xfrm>
            <a:off x="971600" y="195719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</a:rPr>
              <a:t>结果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6936904-6816-40EF-B38E-F281092960E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24" y="972072"/>
            <a:ext cx="3672408" cy="5904515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D26FE492-C4C5-4C9A-AE5A-13C97F180BE6}"/>
              </a:ext>
            </a:extLst>
          </p:cNvPr>
          <p:cNvSpPr/>
          <p:nvPr/>
        </p:nvSpPr>
        <p:spPr>
          <a:xfrm>
            <a:off x="3991772" y="2492896"/>
            <a:ext cx="4932548" cy="2117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男性，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66</a:t>
            </a: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岁，肝内胆管细胞癌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PET/CT</a:t>
            </a: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图像</a:t>
            </a:r>
            <a:endParaRPr lang="en-US" altLang="zh-CN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a-b</a:t>
            </a: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列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ULDCT-AIIR</a:t>
            </a: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SDCT-HIR</a:t>
            </a: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的横断面图像。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c-d</a:t>
            </a: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列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PET-AIIR</a:t>
            </a: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PET-HIR</a:t>
            </a: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的横断面图像。</a:t>
            </a:r>
            <a:endParaRPr lang="en-US" altLang="zh-CN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e-f: ULDCT-AIIR</a:t>
            </a: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SDCT-HIR</a:t>
            </a: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的冠状面图像。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g-h: ULDCT-AIIR</a:t>
            </a: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SDCT-HIR</a:t>
            </a: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的冠状面图像。</a:t>
            </a:r>
            <a:endParaRPr lang="zh-CN" altLang="zh-CN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722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矩形 114"/>
          <p:cNvSpPr/>
          <p:nvPr/>
        </p:nvSpPr>
        <p:spPr>
          <a:xfrm>
            <a:off x="-108036" y="169690"/>
            <a:ext cx="9252036" cy="776353"/>
          </a:xfrm>
          <a:prstGeom prst="rect">
            <a:avLst/>
          </a:prstGeom>
          <a:gradFill>
            <a:gsLst>
              <a:gs pos="0">
                <a:srgbClr val="335C99"/>
              </a:gs>
              <a:gs pos="100000">
                <a:srgbClr val="1A3A68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   </a:t>
            </a:r>
            <a:endParaRPr lang="zh-CN" altLang="en-US" dirty="0"/>
          </a:p>
        </p:txBody>
      </p:sp>
      <p:sp>
        <p:nvSpPr>
          <p:cNvPr id="34" name="AutoShape 20"/>
          <p:cNvSpPr>
            <a:spLocks noChangeAspect="1" noChangeArrowheads="1" noTextEdit="1"/>
          </p:cNvSpPr>
          <p:nvPr/>
        </p:nvSpPr>
        <p:spPr bwMode="auto">
          <a:xfrm>
            <a:off x="-4598015" y="443694"/>
            <a:ext cx="23653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7" name="Picture 3" descr="C:\Users\SongZhong\Desktop\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47" y="195719"/>
            <a:ext cx="720080" cy="750324"/>
          </a:xfrm>
          <a:prstGeom prst="rect">
            <a:avLst/>
          </a:prstGeom>
          <a:noFill/>
          <a:effectLst>
            <a:outerShdw blurRad="127000" dist="76200" dir="8100000" algn="tr" rotWithShape="0">
              <a:prstClr val="black">
                <a:alpha val="67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5B70CED-730D-4CFD-A4C0-C33B4E869108}"/>
              </a:ext>
            </a:extLst>
          </p:cNvPr>
          <p:cNvSpPr txBox="1"/>
          <p:nvPr/>
        </p:nvSpPr>
        <p:spPr>
          <a:xfrm>
            <a:off x="971600" y="195719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</a:rPr>
              <a:t>结论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7E3C7FB1-98BE-479F-9E91-6EDA66C1F8C9}"/>
              </a:ext>
            </a:extLst>
          </p:cNvPr>
          <p:cNvSpPr/>
          <p:nvPr/>
        </p:nvSpPr>
        <p:spPr>
          <a:xfrm>
            <a:off x="131631" y="1628800"/>
            <a:ext cx="8688842" cy="4534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ULDCT-AIIR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尽管不能完全取代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SDCT-HIR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，但是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AIIR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算法可以降低噪声，提高低剂量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图像信噪比，尤其在颈部、胸部、下肢的图像质量与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SDCT-HIR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相当，此外，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AIIR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算法不会影响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图像的衰减校正。对于需要行多次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PET/CT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评价治疗疗效和对辐射敏感的患者，可以选择基于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AIIR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算法重建超低剂量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来尽可能的减少患者辐射剂量。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920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矩形 114"/>
          <p:cNvSpPr/>
          <p:nvPr/>
        </p:nvSpPr>
        <p:spPr>
          <a:xfrm>
            <a:off x="-108036" y="169690"/>
            <a:ext cx="9252036" cy="776353"/>
          </a:xfrm>
          <a:prstGeom prst="rect">
            <a:avLst/>
          </a:prstGeom>
          <a:gradFill>
            <a:gsLst>
              <a:gs pos="0">
                <a:srgbClr val="335C99"/>
              </a:gs>
              <a:gs pos="100000">
                <a:srgbClr val="1A3A68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   </a:t>
            </a:r>
            <a:endParaRPr lang="zh-CN" altLang="en-US" dirty="0"/>
          </a:p>
        </p:txBody>
      </p:sp>
      <p:sp>
        <p:nvSpPr>
          <p:cNvPr id="34" name="AutoShape 20"/>
          <p:cNvSpPr>
            <a:spLocks noChangeAspect="1" noChangeArrowheads="1" noTextEdit="1"/>
          </p:cNvSpPr>
          <p:nvPr/>
        </p:nvSpPr>
        <p:spPr bwMode="auto">
          <a:xfrm>
            <a:off x="-4598015" y="443694"/>
            <a:ext cx="23653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7" name="Picture 3" descr="C:\Users\SongZhong\Desktop\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47" y="195719"/>
            <a:ext cx="720080" cy="750324"/>
          </a:xfrm>
          <a:prstGeom prst="rect">
            <a:avLst/>
          </a:prstGeom>
          <a:noFill/>
          <a:effectLst>
            <a:outerShdw blurRad="127000" dist="76200" dir="8100000" algn="tr" rotWithShape="0">
              <a:prstClr val="black">
                <a:alpha val="67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5B70CED-730D-4CFD-A4C0-C33B4E869108}"/>
              </a:ext>
            </a:extLst>
          </p:cNvPr>
          <p:cNvSpPr txBox="1"/>
          <p:nvPr/>
        </p:nvSpPr>
        <p:spPr>
          <a:xfrm>
            <a:off x="971600" y="195719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</a:rPr>
              <a:t>前言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1E7E37E1-0C36-491E-B9D9-0FC1AC77E459}"/>
              </a:ext>
            </a:extLst>
          </p:cNvPr>
          <p:cNvSpPr/>
          <p:nvPr/>
        </p:nvSpPr>
        <p:spPr>
          <a:xfrm>
            <a:off x="279844" y="1340768"/>
            <a:ext cx="8584312" cy="4534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对于临床中需要多次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PET/CT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显像评价治疗疗效的患者，多次的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PET/CT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显像无疑会增加患者的辐射剂量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。根据应用类型的不同，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PET/CT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中的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可分为三种：诊断、解剖定位和仅用于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衰减校正，其中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剂量是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PET/CT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中辐射剂量的主要因素。降低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剂量的方法：管电流调制、管电压降低、降噪滤波器、新的重建算法等。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57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矩形 114"/>
          <p:cNvSpPr/>
          <p:nvPr/>
        </p:nvSpPr>
        <p:spPr>
          <a:xfrm>
            <a:off x="-108036" y="169690"/>
            <a:ext cx="9252036" cy="776353"/>
          </a:xfrm>
          <a:prstGeom prst="rect">
            <a:avLst/>
          </a:prstGeom>
          <a:gradFill>
            <a:gsLst>
              <a:gs pos="0">
                <a:srgbClr val="335C99"/>
              </a:gs>
              <a:gs pos="100000">
                <a:srgbClr val="1A3A68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   </a:t>
            </a:r>
            <a:endParaRPr lang="zh-CN" altLang="en-US" dirty="0"/>
          </a:p>
        </p:txBody>
      </p:sp>
      <p:sp>
        <p:nvSpPr>
          <p:cNvPr id="34" name="AutoShape 20"/>
          <p:cNvSpPr>
            <a:spLocks noChangeAspect="1" noChangeArrowheads="1" noTextEdit="1"/>
          </p:cNvSpPr>
          <p:nvPr/>
        </p:nvSpPr>
        <p:spPr bwMode="auto">
          <a:xfrm>
            <a:off x="-4598015" y="443694"/>
            <a:ext cx="23653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7" name="Picture 3" descr="C:\Users\SongZhong\Desktop\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47" y="195719"/>
            <a:ext cx="720080" cy="750324"/>
          </a:xfrm>
          <a:prstGeom prst="rect">
            <a:avLst/>
          </a:prstGeom>
          <a:noFill/>
          <a:effectLst>
            <a:outerShdw blurRad="127000" dist="76200" dir="8100000" algn="tr" rotWithShape="0">
              <a:prstClr val="black">
                <a:alpha val="67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5B70CED-730D-4CFD-A4C0-C33B4E869108}"/>
              </a:ext>
            </a:extLst>
          </p:cNvPr>
          <p:cNvSpPr txBox="1"/>
          <p:nvPr/>
        </p:nvSpPr>
        <p:spPr>
          <a:xfrm>
            <a:off x="971600" y="195719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</a:rPr>
              <a:t>前言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1E7E37E1-0C36-491E-B9D9-0FC1AC77E459}"/>
              </a:ext>
            </a:extLst>
          </p:cNvPr>
          <p:cNvSpPr/>
          <p:nvPr/>
        </p:nvSpPr>
        <p:spPr>
          <a:xfrm>
            <a:off x="451651" y="1988840"/>
            <a:ext cx="8132661" cy="2595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AIIR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artificial intelligence iterative reconstruction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）是一种基于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图像大数据库深度学习的人工智能重建算法，能够对低剂量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图像进行去噪，保持与常规诊断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图像同等的图像质量。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004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矩形 114"/>
          <p:cNvSpPr/>
          <p:nvPr/>
        </p:nvSpPr>
        <p:spPr>
          <a:xfrm>
            <a:off x="-108036" y="169690"/>
            <a:ext cx="9252036" cy="776353"/>
          </a:xfrm>
          <a:prstGeom prst="rect">
            <a:avLst/>
          </a:prstGeom>
          <a:gradFill>
            <a:gsLst>
              <a:gs pos="0">
                <a:srgbClr val="335C99"/>
              </a:gs>
              <a:gs pos="100000">
                <a:srgbClr val="1A3A68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   </a:t>
            </a:r>
            <a:endParaRPr lang="zh-CN" altLang="en-US" dirty="0"/>
          </a:p>
        </p:txBody>
      </p:sp>
      <p:sp>
        <p:nvSpPr>
          <p:cNvPr id="34" name="AutoShape 20"/>
          <p:cNvSpPr>
            <a:spLocks noChangeAspect="1" noChangeArrowheads="1" noTextEdit="1"/>
          </p:cNvSpPr>
          <p:nvPr/>
        </p:nvSpPr>
        <p:spPr bwMode="auto">
          <a:xfrm>
            <a:off x="-4598015" y="443694"/>
            <a:ext cx="23653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7" name="Picture 3" descr="C:\Users\SongZhong\Desktop\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47" y="195719"/>
            <a:ext cx="720080" cy="750324"/>
          </a:xfrm>
          <a:prstGeom prst="rect">
            <a:avLst/>
          </a:prstGeom>
          <a:noFill/>
          <a:effectLst>
            <a:outerShdw blurRad="127000" dist="76200" dir="8100000" algn="tr" rotWithShape="0">
              <a:prstClr val="black">
                <a:alpha val="67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5B70CED-730D-4CFD-A4C0-C33B4E869108}"/>
              </a:ext>
            </a:extLst>
          </p:cNvPr>
          <p:cNvSpPr txBox="1"/>
          <p:nvPr/>
        </p:nvSpPr>
        <p:spPr>
          <a:xfrm>
            <a:off x="971600" y="195719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</a:rPr>
              <a:t>目的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90822F4-7D73-4EE0-89B1-E8B04E2787ED}"/>
              </a:ext>
            </a:extLst>
          </p:cNvPr>
          <p:cNvSpPr/>
          <p:nvPr/>
        </p:nvSpPr>
        <p:spPr>
          <a:xfrm>
            <a:off x="333975" y="2708920"/>
            <a:ext cx="84760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本研究拟探究一种新的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重建算法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人工智能迭代重建算法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AIIR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在超低剂量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PET/CT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显像中的可行性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178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矩形 114"/>
          <p:cNvSpPr/>
          <p:nvPr/>
        </p:nvSpPr>
        <p:spPr>
          <a:xfrm>
            <a:off x="-108036" y="169690"/>
            <a:ext cx="9252036" cy="776353"/>
          </a:xfrm>
          <a:prstGeom prst="rect">
            <a:avLst/>
          </a:prstGeom>
          <a:gradFill>
            <a:gsLst>
              <a:gs pos="0">
                <a:srgbClr val="335C99"/>
              </a:gs>
              <a:gs pos="100000">
                <a:srgbClr val="1A3A68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   </a:t>
            </a:r>
            <a:endParaRPr lang="zh-CN" altLang="en-US" dirty="0"/>
          </a:p>
        </p:txBody>
      </p:sp>
      <p:sp>
        <p:nvSpPr>
          <p:cNvPr id="34" name="AutoShape 20"/>
          <p:cNvSpPr>
            <a:spLocks noChangeAspect="1" noChangeArrowheads="1" noTextEdit="1"/>
          </p:cNvSpPr>
          <p:nvPr/>
        </p:nvSpPr>
        <p:spPr bwMode="auto">
          <a:xfrm>
            <a:off x="-4598015" y="443694"/>
            <a:ext cx="23653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7" name="Picture 3" descr="C:\Users\SongZhong\Desktop\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47" y="195719"/>
            <a:ext cx="720080" cy="750324"/>
          </a:xfrm>
          <a:prstGeom prst="rect">
            <a:avLst/>
          </a:prstGeom>
          <a:noFill/>
          <a:effectLst>
            <a:outerShdw blurRad="127000" dist="76200" dir="8100000" algn="tr" rotWithShape="0">
              <a:prstClr val="black">
                <a:alpha val="67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5B70CED-730D-4CFD-A4C0-C33B4E869108}"/>
              </a:ext>
            </a:extLst>
          </p:cNvPr>
          <p:cNvSpPr txBox="1"/>
          <p:nvPr/>
        </p:nvSpPr>
        <p:spPr>
          <a:xfrm>
            <a:off x="971600" y="195719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</a:rPr>
              <a:t>方法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D0665880-506F-4711-A1C7-899FF1EEA9DD}"/>
              </a:ext>
            </a:extLst>
          </p:cNvPr>
          <p:cNvSpPr/>
          <p:nvPr/>
        </p:nvSpPr>
        <p:spPr>
          <a:xfrm>
            <a:off x="287766" y="1628800"/>
            <a:ext cx="8460432" cy="4454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回顾性分析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例行全身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PET/CT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显像的恶性肿瘤患者。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PET/CT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中的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采用超低剂量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ultra-low-dose CT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ULDCT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）（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 kV, 10 </a:t>
            </a:r>
            <a:r>
              <a:rPr lang="en-GB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）分别采用基于人工智能的迭代重建算法（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artificial intelligence iterative reconstruction algorithm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AIIR)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和常规的联合迭代重建算法（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Hybrid Iterative Reconstruction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）进行重建，并分别用于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图像衰减校正，得到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PET-AIIR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PET-HIR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图像。常规诊断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standard-dose CT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SDCT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）（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 kV, auto-</a:t>
            </a:r>
            <a:r>
              <a:rPr lang="en-GB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）采用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算法重建，记为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SDCT-HIR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41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矩形 114"/>
          <p:cNvSpPr/>
          <p:nvPr/>
        </p:nvSpPr>
        <p:spPr>
          <a:xfrm>
            <a:off x="-108036" y="169690"/>
            <a:ext cx="9252036" cy="776353"/>
          </a:xfrm>
          <a:prstGeom prst="rect">
            <a:avLst/>
          </a:prstGeom>
          <a:gradFill>
            <a:gsLst>
              <a:gs pos="0">
                <a:srgbClr val="335C99"/>
              </a:gs>
              <a:gs pos="100000">
                <a:srgbClr val="1A3A68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   </a:t>
            </a:r>
            <a:endParaRPr lang="zh-CN" altLang="en-US" dirty="0"/>
          </a:p>
        </p:txBody>
      </p:sp>
      <p:sp>
        <p:nvSpPr>
          <p:cNvPr id="34" name="AutoShape 20"/>
          <p:cNvSpPr>
            <a:spLocks noChangeAspect="1" noChangeArrowheads="1" noTextEdit="1"/>
          </p:cNvSpPr>
          <p:nvPr/>
        </p:nvSpPr>
        <p:spPr bwMode="auto">
          <a:xfrm>
            <a:off x="-4598015" y="443694"/>
            <a:ext cx="23653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7" name="Picture 3" descr="C:\Users\SongZhong\Desktop\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47" y="195719"/>
            <a:ext cx="720080" cy="750324"/>
          </a:xfrm>
          <a:prstGeom prst="rect">
            <a:avLst/>
          </a:prstGeom>
          <a:noFill/>
          <a:effectLst>
            <a:outerShdw blurRad="127000" dist="76200" dir="8100000" algn="tr" rotWithShape="0">
              <a:prstClr val="black">
                <a:alpha val="67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5B70CED-730D-4CFD-A4C0-C33B4E869108}"/>
              </a:ext>
            </a:extLst>
          </p:cNvPr>
          <p:cNvSpPr txBox="1"/>
          <p:nvPr/>
        </p:nvSpPr>
        <p:spPr>
          <a:xfrm>
            <a:off x="971600" y="195719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</a:rPr>
              <a:t>方法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D0665880-506F-4711-A1C7-899FF1EEA9DD}"/>
              </a:ext>
            </a:extLst>
          </p:cNvPr>
          <p:cNvSpPr/>
          <p:nvPr/>
        </p:nvSpPr>
        <p:spPr>
          <a:xfrm>
            <a:off x="341784" y="1412776"/>
            <a:ext cx="8460432" cy="4454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两组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PET/CT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图像由两位经验丰富的核医学医师进行主观分析和客观测量。全身划分为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个部位：脑、颈部、胸部、腹盆部和下肢，并对每个部位进行主观评分。分别记录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ULDCT-AIIR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组和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SDCT-HIR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组的</a:t>
            </a:r>
            <a:r>
              <a:rPr lang="en-GB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lang="en-GB" altLang="zh-CN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GB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lang="en-GB" altLang="zh-CN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sd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以及相应的</a:t>
            </a:r>
            <a:r>
              <a:rPr lang="en-GB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SUV</a:t>
            </a:r>
            <a:r>
              <a:rPr lang="en-GB" altLang="zh-CN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SUV</a:t>
            </a:r>
            <a:r>
              <a:rPr lang="en-GB" altLang="zh-CN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GB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SUV</a:t>
            </a:r>
            <a:r>
              <a:rPr lang="en-GB" altLang="zh-CN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sd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，并分别比较两组的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SNR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CNR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TBR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。主观评分受试者间一致性采用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Cohen’s kappa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分析，客观指标组间比较采用</a:t>
            </a:r>
            <a:r>
              <a:rPr lang="en-GB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wilcoxon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秩和检验，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Pearson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相关分析用于比较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PET-AIIR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GB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PET-HIR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间的相关性。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388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矩形 114"/>
          <p:cNvSpPr/>
          <p:nvPr/>
        </p:nvSpPr>
        <p:spPr>
          <a:xfrm>
            <a:off x="-108036" y="169690"/>
            <a:ext cx="9252036" cy="776353"/>
          </a:xfrm>
          <a:prstGeom prst="rect">
            <a:avLst/>
          </a:prstGeom>
          <a:gradFill>
            <a:gsLst>
              <a:gs pos="0">
                <a:srgbClr val="335C99"/>
              </a:gs>
              <a:gs pos="100000">
                <a:srgbClr val="1A3A68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   </a:t>
            </a:r>
            <a:endParaRPr lang="zh-CN" altLang="en-US" dirty="0"/>
          </a:p>
        </p:txBody>
      </p:sp>
      <p:sp>
        <p:nvSpPr>
          <p:cNvPr id="34" name="AutoShape 20"/>
          <p:cNvSpPr>
            <a:spLocks noChangeAspect="1" noChangeArrowheads="1" noTextEdit="1"/>
          </p:cNvSpPr>
          <p:nvPr/>
        </p:nvSpPr>
        <p:spPr bwMode="auto">
          <a:xfrm>
            <a:off x="-4598015" y="443694"/>
            <a:ext cx="23653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7" name="Picture 3" descr="C:\Users\SongZhong\Desktop\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47" y="195719"/>
            <a:ext cx="720080" cy="750324"/>
          </a:xfrm>
          <a:prstGeom prst="rect">
            <a:avLst/>
          </a:prstGeom>
          <a:noFill/>
          <a:effectLst>
            <a:outerShdw blurRad="127000" dist="76200" dir="8100000" algn="tr" rotWithShape="0">
              <a:prstClr val="black">
                <a:alpha val="67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5B70CED-730D-4CFD-A4C0-C33B4E869108}"/>
              </a:ext>
            </a:extLst>
          </p:cNvPr>
          <p:cNvSpPr txBox="1"/>
          <p:nvPr/>
        </p:nvSpPr>
        <p:spPr>
          <a:xfrm>
            <a:off x="971600" y="195719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</a:rPr>
              <a:t>结果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AB8B049B-6268-449D-8ECE-AFF1F5D971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464789"/>
              </p:ext>
            </p:extLst>
          </p:nvPr>
        </p:nvGraphicFramePr>
        <p:xfrm>
          <a:off x="611560" y="2348880"/>
          <a:ext cx="8229599" cy="3962400"/>
        </p:xfrm>
        <a:graphic>
          <a:graphicData uri="http://schemas.openxmlformats.org/drawingml/2006/table">
            <a:tbl>
              <a:tblPr firstRow="1" firstCol="1" bandRow="1"/>
              <a:tblGrid>
                <a:gridCol w="3437514">
                  <a:extLst>
                    <a:ext uri="{9D8B030D-6E8A-4147-A177-3AD203B41FA5}">
                      <a16:colId xmlns:a16="http://schemas.microsoft.com/office/drawing/2014/main" val="3317977605"/>
                    </a:ext>
                  </a:extLst>
                </a:gridCol>
                <a:gridCol w="4462506">
                  <a:extLst>
                    <a:ext uri="{9D8B030D-6E8A-4147-A177-3AD203B41FA5}">
                      <a16:colId xmlns:a16="http://schemas.microsoft.com/office/drawing/2014/main" val="2582891466"/>
                    </a:ext>
                  </a:extLst>
                </a:gridCol>
                <a:gridCol w="329579">
                  <a:extLst>
                    <a:ext uri="{9D8B030D-6E8A-4147-A177-3AD203B41FA5}">
                      <a16:colId xmlns:a16="http://schemas.microsoft.com/office/drawing/2014/main" val="750530080"/>
                    </a:ext>
                  </a:extLst>
                </a:gridCol>
              </a:tblGrid>
              <a:tr h="2298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kern="1200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Times New Roman" panose="02020603050405020304" pitchFamily="18" charset="0"/>
                        </a:rPr>
                        <a:t>Characteristic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Value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501388"/>
                  </a:ext>
                </a:extLst>
              </a:tr>
              <a:tr h="2298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kern="1200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Times New Roman" panose="02020603050405020304" pitchFamily="18" charset="0"/>
                        </a:rPr>
                        <a:t>Age (year, range)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59.48±13.62 (21-86)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8473219"/>
                  </a:ext>
                </a:extLst>
              </a:tr>
              <a:tr h="2298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kern="1200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Times New Roman" panose="02020603050405020304" pitchFamily="18" charset="0"/>
                        </a:rPr>
                        <a:t>Sex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4672569"/>
                  </a:ext>
                </a:extLst>
              </a:tr>
              <a:tr h="22987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kern="1200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Times New Roman" panose="02020603050405020304" pitchFamily="18" charset="0"/>
                        </a:rPr>
                        <a:t>Male (%)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kern="1200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Times New Roman" panose="02020603050405020304" pitchFamily="18" charset="0"/>
                        </a:rPr>
                        <a:t> 29 (55.8%)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6611388"/>
                  </a:ext>
                </a:extLst>
              </a:tr>
              <a:tr h="22987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kern="1200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Times New Roman" panose="02020603050405020304" pitchFamily="18" charset="0"/>
                        </a:rPr>
                        <a:t>Female (%)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kern="1200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Times New Roman" panose="02020603050405020304" pitchFamily="18" charset="0"/>
                        </a:rPr>
                        <a:t> 23 (44.2%)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8391051"/>
                  </a:ext>
                </a:extLst>
              </a:tr>
              <a:tr h="2298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BMI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23.37±2.74 (18.01-30.26)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0250172"/>
                  </a:ext>
                </a:extLst>
              </a:tr>
              <a:tr h="2298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Blood glucose (mmol/L)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5.90±1.22 (3.4-10.4)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808353"/>
                  </a:ext>
                </a:extLst>
              </a:tr>
              <a:tr h="2298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Injected activity (MBq/kg)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120.17±16.53 (76.22-157.99)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463760"/>
                  </a:ext>
                </a:extLst>
              </a:tr>
              <a:tr h="2298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kern="1200"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Times New Roman" panose="02020603050405020304" pitchFamily="18" charset="0"/>
                        </a:rPr>
                        <a:t>Location of primary tumors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0907265"/>
                  </a:ext>
                </a:extLst>
              </a:tr>
              <a:tr h="22987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Head and neck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 (3.85%)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5648157"/>
                  </a:ext>
                </a:extLst>
              </a:tr>
              <a:tr h="22987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thorax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16 (30.77%)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7220314"/>
                  </a:ext>
                </a:extLst>
              </a:tr>
              <a:tr h="22987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Abdomen and pelvic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 (63.46%)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6970704"/>
                  </a:ext>
                </a:extLst>
              </a:tr>
              <a:tr h="22987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Lower limb</a:t>
                      </a:r>
                      <a:endParaRPr lang="zh-CN" sz="2000" kern="1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kern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 (1.92%)</a:t>
                      </a:r>
                      <a:endParaRPr lang="zh-CN" sz="2000" kern="1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1891839"/>
                  </a:ext>
                </a:extLst>
              </a:tr>
            </a:tbl>
          </a:graphicData>
        </a:graphic>
      </p:graphicFrame>
      <p:sp>
        <p:nvSpPr>
          <p:cNvPr id="3" name="矩形 2">
            <a:extLst>
              <a:ext uri="{FF2B5EF4-FFF2-40B4-BE49-F238E27FC236}">
                <a16:creationId xmlns:a16="http://schemas.microsoft.com/office/drawing/2014/main" id="{F604504E-22E4-4F77-A423-5D0EE4EC6FE2}"/>
              </a:ext>
            </a:extLst>
          </p:cNvPr>
          <p:cNvSpPr/>
          <p:nvPr/>
        </p:nvSpPr>
        <p:spPr>
          <a:xfrm>
            <a:off x="2987824" y="1268760"/>
            <a:ext cx="3744416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sz="2800" kern="100" dirty="0">
                <a:latin typeface="+mn-ea"/>
                <a:cs typeface="Times New Roman" panose="02020603050405020304" pitchFamily="18" charset="0"/>
              </a:rPr>
              <a:t>纳入病例基本信息</a:t>
            </a:r>
            <a:endParaRPr lang="zh-CN" altLang="zh-CN" sz="2800" kern="100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03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矩形 114"/>
          <p:cNvSpPr/>
          <p:nvPr/>
        </p:nvSpPr>
        <p:spPr>
          <a:xfrm>
            <a:off x="-108036" y="169690"/>
            <a:ext cx="9252036" cy="776353"/>
          </a:xfrm>
          <a:prstGeom prst="rect">
            <a:avLst/>
          </a:prstGeom>
          <a:gradFill>
            <a:gsLst>
              <a:gs pos="0">
                <a:srgbClr val="335C99"/>
              </a:gs>
              <a:gs pos="100000">
                <a:srgbClr val="1A3A68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   </a:t>
            </a:r>
            <a:endParaRPr lang="zh-CN" altLang="en-US" dirty="0"/>
          </a:p>
        </p:txBody>
      </p:sp>
      <p:sp>
        <p:nvSpPr>
          <p:cNvPr id="34" name="AutoShape 20"/>
          <p:cNvSpPr>
            <a:spLocks noChangeAspect="1" noChangeArrowheads="1" noTextEdit="1"/>
          </p:cNvSpPr>
          <p:nvPr/>
        </p:nvSpPr>
        <p:spPr bwMode="auto">
          <a:xfrm>
            <a:off x="-4598015" y="443694"/>
            <a:ext cx="23653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7" name="Picture 3" descr="C:\Users\SongZhong\Desktop\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47" y="195719"/>
            <a:ext cx="720080" cy="750324"/>
          </a:xfrm>
          <a:prstGeom prst="rect">
            <a:avLst/>
          </a:prstGeom>
          <a:noFill/>
          <a:effectLst>
            <a:outerShdw blurRad="127000" dist="76200" dir="8100000" algn="tr" rotWithShape="0">
              <a:prstClr val="black">
                <a:alpha val="67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5B70CED-730D-4CFD-A4C0-C33B4E869108}"/>
              </a:ext>
            </a:extLst>
          </p:cNvPr>
          <p:cNvSpPr txBox="1"/>
          <p:nvPr/>
        </p:nvSpPr>
        <p:spPr>
          <a:xfrm>
            <a:off x="971600" y="195719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</a:rPr>
              <a:t>结果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1F9A9FE1-360D-498F-ACBA-E86E6A4CA0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082975"/>
              </p:ext>
            </p:extLst>
          </p:nvPr>
        </p:nvGraphicFramePr>
        <p:xfrm>
          <a:off x="403181" y="2949232"/>
          <a:ext cx="8229601" cy="3291840"/>
        </p:xfrm>
        <a:graphic>
          <a:graphicData uri="http://schemas.openxmlformats.org/drawingml/2006/table">
            <a:tbl>
              <a:tblPr firstRow="1" firstCol="1" bandRow="1"/>
              <a:tblGrid>
                <a:gridCol w="1696126">
                  <a:extLst>
                    <a:ext uri="{9D8B030D-6E8A-4147-A177-3AD203B41FA5}">
                      <a16:colId xmlns:a16="http://schemas.microsoft.com/office/drawing/2014/main" val="824822388"/>
                    </a:ext>
                  </a:extLst>
                </a:gridCol>
                <a:gridCol w="2201142">
                  <a:extLst>
                    <a:ext uri="{9D8B030D-6E8A-4147-A177-3AD203B41FA5}">
                      <a16:colId xmlns:a16="http://schemas.microsoft.com/office/drawing/2014/main" val="4256102415"/>
                    </a:ext>
                  </a:extLst>
                </a:gridCol>
                <a:gridCol w="92849">
                  <a:extLst>
                    <a:ext uri="{9D8B030D-6E8A-4147-A177-3AD203B41FA5}">
                      <a16:colId xmlns:a16="http://schemas.microsoft.com/office/drawing/2014/main" val="466495524"/>
                    </a:ext>
                  </a:extLst>
                </a:gridCol>
                <a:gridCol w="2036680">
                  <a:extLst>
                    <a:ext uri="{9D8B030D-6E8A-4147-A177-3AD203B41FA5}">
                      <a16:colId xmlns:a16="http://schemas.microsoft.com/office/drawing/2014/main" val="2221161174"/>
                    </a:ext>
                  </a:extLst>
                </a:gridCol>
                <a:gridCol w="2036680">
                  <a:extLst>
                    <a:ext uri="{9D8B030D-6E8A-4147-A177-3AD203B41FA5}">
                      <a16:colId xmlns:a16="http://schemas.microsoft.com/office/drawing/2014/main" val="289434723"/>
                    </a:ext>
                  </a:extLst>
                </a:gridCol>
                <a:gridCol w="166124">
                  <a:extLst>
                    <a:ext uri="{9D8B030D-6E8A-4147-A177-3AD203B41FA5}">
                      <a16:colId xmlns:a16="http://schemas.microsoft.com/office/drawing/2014/main" val="2216160739"/>
                    </a:ext>
                  </a:extLst>
                </a:gridCol>
              </a:tblGrid>
              <a:tr h="2983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Index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Subjective scores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HIR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Subjective scores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AIIR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Weighted Kappa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6290754"/>
                  </a:ext>
                </a:extLst>
              </a:tr>
              <a:tr h="1491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Overall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3.81±0.41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3.18±0.90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0.755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942753"/>
                  </a:ext>
                </a:extLst>
              </a:tr>
              <a:tr h="1491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Brain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3.81±0.26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2.23±0.33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0.554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153277"/>
                  </a:ext>
                </a:extLst>
              </a:tr>
              <a:tr h="1491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Neck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3.43±0.47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3.65±0.47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0.829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436776"/>
                  </a:ext>
                </a:extLst>
              </a:tr>
              <a:tr h="1491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Thorax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4.05±0.42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4.03±0.44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0.743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371130"/>
                  </a:ext>
                </a:extLst>
              </a:tr>
              <a:tr h="1491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Abdomen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3.86±0.27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2.17±0.34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0.744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025290"/>
                  </a:ext>
                </a:extLst>
              </a:tr>
              <a:tr h="1491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Lower limb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3.89±0.29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3.80±0.37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0.677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130" marR="671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468226"/>
                  </a:ext>
                </a:extLst>
              </a:tr>
            </a:tbl>
          </a:graphicData>
        </a:graphic>
      </p:graphicFrame>
      <p:sp>
        <p:nvSpPr>
          <p:cNvPr id="10" name="矩形 9">
            <a:extLst>
              <a:ext uri="{FF2B5EF4-FFF2-40B4-BE49-F238E27FC236}">
                <a16:creationId xmlns:a16="http://schemas.microsoft.com/office/drawing/2014/main" id="{9592AB2B-87EA-483F-B1A2-E2C07271C4B2}"/>
              </a:ext>
            </a:extLst>
          </p:cNvPr>
          <p:cNvSpPr/>
          <p:nvPr/>
        </p:nvSpPr>
        <p:spPr>
          <a:xfrm>
            <a:off x="1979712" y="1556792"/>
            <a:ext cx="5328592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sz="2800" kern="100" dirty="0">
                <a:latin typeface="+mn-ea"/>
                <a:cs typeface="Times New Roman" panose="02020603050405020304" pitchFamily="18" charset="0"/>
              </a:rPr>
              <a:t>图像质量主观评分及组间一致性</a:t>
            </a:r>
            <a:endParaRPr lang="zh-CN" altLang="zh-CN" sz="2800" kern="100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矩形 114"/>
          <p:cNvSpPr/>
          <p:nvPr/>
        </p:nvSpPr>
        <p:spPr>
          <a:xfrm>
            <a:off x="-108036" y="169690"/>
            <a:ext cx="9252036" cy="776353"/>
          </a:xfrm>
          <a:prstGeom prst="rect">
            <a:avLst/>
          </a:prstGeom>
          <a:gradFill>
            <a:gsLst>
              <a:gs pos="0">
                <a:srgbClr val="335C99"/>
              </a:gs>
              <a:gs pos="100000">
                <a:srgbClr val="1A3A68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   </a:t>
            </a:r>
            <a:endParaRPr lang="zh-CN" altLang="en-US" dirty="0"/>
          </a:p>
        </p:txBody>
      </p:sp>
      <p:sp>
        <p:nvSpPr>
          <p:cNvPr id="34" name="AutoShape 20"/>
          <p:cNvSpPr>
            <a:spLocks noChangeAspect="1" noChangeArrowheads="1" noTextEdit="1"/>
          </p:cNvSpPr>
          <p:nvPr/>
        </p:nvSpPr>
        <p:spPr bwMode="auto">
          <a:xfrm>
            <a:off x="-4598015" y="443694"/>
            <a:ext cx="23653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7" name="Picture 3" descr="C:\Users\SongZhong\Desktop\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47" y="195719"/>
            <a:ext cx="720080" cy="750324"/>
          </a:xfrm>
          <a:prstGeom prst="rect">
            <a:avLst/>
          </a:prstGeom>
          <a:noFill/>
          <a:effectLst>
            <a:outerShdw blurRad="127000" dist="76200" dir="8100000" algn="tr" rotWithShape="0">
              <a:prstClr val="black">
                <a:alpha val="67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5B70CED-730D-4CFD-A4C0-C33B4E869108}"/>
              </a:ext>
            </a:extLst>
          </p:cNvPr>
          <p:cNvSpPr txBox="1"/>
          <p:nvPr/>
        </p:nvSpPr>
        <p:spPr>
          <a:xfrm>
            <a:off x="971600" y="195719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</a:rPr>
              <a:t>结果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7C3CB25C-1410-445E-B260-9B872D68432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036" y="2564904"/>
            <a:ext cx="9031687" cy="3672408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CBE3D84C-53E4-4360-B949-5C1995F4CB32}"/>
              </a:ext>
            </a:extLst>
          </p:cNvPr>
          <p:cNvSpPr/>
          <p:nvPr/>
        </p:nvSpPr>
        <p:spPr>
          <a:xfrm>
            <a:off x="993353" y="1499058"/>
            <a:ext cx="6984776" cy="6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ULDCT-AIIR</a:t>
            </a:r>
            <a:r>
              <a:rPr lang="zh-CN" altLang="en-US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SDCT-HIR</a:t>
            </a:r>
            <a:r>
              <a:rPr lang="zh-CN" altLang="en-US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客观参数箱线图</a:t>
            </a:r>
            <a:endParaRPr lang="zh-CN" altLang="zh-CN" sz="2800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475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2253</TotalTime>
  <Words>831</Words>
  <Application>Microsoft Office PowerPoint</Application>
  <PresentationFormat>全屏显示(4:3)</PresentationFormat>
  <Paragraphs>172</Paragraphs>
  <Slides>12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Arial Unicode MS</vt:lpstr>
      <vt:lpstr>等线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SongZhong</dc:creator>
  <cp:lastModifiedBy>hu yan</cp:lastModifiedBy>
  <cp:revision>146</cp:revision>
  <dcterms:created xsi:type="dcterms:W3CDTF">2015-01-11T13:45:49Z</dcterms:created>
  <dcterms:modified xsi:type="dcterms:W3CDTF">2022-08-06T12:52:41Z</dcterms:modified>
</cp:coreProperties>
</file>